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65" r:id="rId5"/>
    <p:sldId id="269" r:id="rId6"/>
    <p:sldId id="283" r:id="rId7"/>
    <p:sldId id="267" r:id="rId8"/>
    <p:sldId id="287" r:id="rId9"/>
    <p:sldId id="284" r:id="rId10"/>
    <p:sldId id="285" r:id="rId11"/>
    <p:sldId id="286" r:id="rId12"/>
    <p:sldId id="288" r:id="rId13"/>
    <p:sldId id="289" r:id="rId14"/>
    <p:sldId id="268" r:id="rId15"/>
    <p:sldId id="290" r:id="rId16"/>
    <p:sldId id="291" r:id="rId17"/>
    <p:sldId id="292" r:id="rId18"/>
    <p:sldId id="293" r:id="rId19"/>
    <p:sldId id="294" r:id="rId20"/>
    <p:sldId id="295" r:id="rId21"/>
    <p:sldId id="296" r:id="rId22"/>
    <p:sldId id="297" r:id="rId23"/>
    <p:sldId id="298" r:id="rId24"/>
    <p:sldId id="276" r:id="rId25"/>
    <p:sldId id="300" r:id="rId26"/>
    <p:sldId id="281" r:id="rId27"/>
  </p:sldIdLst>
  <p:sldSz cx="12188825" cy="6858000"/>
  <p:notesSz cx="7099300" cy="10234613"/>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3B8"/>
    <a:srgbClr val="7077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18" autoAdjust="0"/>
    <p:restoredTop sz="96405" autoAdjust="0"/>
  </p:normalViewPr>
  <p:slideViewPr>
    <p:cSldViewPr snapToGrid="0" showGuides="1">
      <p:cViewPr varScale="1">
        <p:scale>
          <a:sx n="107" d="100"/>
          <a:sy n="107" d="100"/>
        </p:scale>
        <p:origin x="176" y="5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Users/shashanknagaraja/Library/Mobile%20Documents/com~apple~CloudDocs/Syracuse/IST%20738%20Text%20Mining/week7/hw7/politicalParty-classifier/Model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US"/>
              <a:t>Collected Tweets by Party Affiliation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Sheet1!$H$19</c:f>
              <c:strCache>
                <c:ptCount val="1"/>
                <c:pt idx="0">
                  <c:v>Tweets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C23-5840-AFF7-E15366CC802C}"/>
              </c:ext>
            </c:extLst>
          </c:dPt>
          <c:dPt>
            <c:idx val="1"/>
            <c:bubble3D val="0"/>
            <c:spPr>
              <a:solidFill>
                <a:srgbClr val="FF0000"/>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C23-5840-AFF7-E15366CC802C}"/>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Sheet1!$G$20:$G$21</c:f>
              <c:strCache>
                <c:ptCount val="2"/>
                <c:pt idx="0">
                  <c:v>Democrat</c:v>
                </c:pt>
                <c:pt idx="1">
                  <c:v>Republican</c:v>
                </c:pt>
              </c:strCache>
            </c:strRef>
          </c:cat>
          <c:val>
            <c:numRef>
              <c:f>Sheet1!$H$20:$H$21</c:f>
              <c:numCache>
                <c:formatCode>General</c:formatCode>
                <c:ptCount val="2"/>
                <c:pt idx="0">
                  <c:v>544539</c:v>
                </c:pt>
                <c:pt idx="1">
                  <c:v>426433</c:v>
                </c:pt>
              </c:numCache>
            </c:numRef>
          </c:val>
          <c:extLst>
            <c:ext xmlns:c16="http://schemas.microsoft.com/office/drawing/2014/chart" uri="{C3380CC4-5D6E-409C-BE32-E72D297353CC}">
              <c16:uniqueId val="{00000004-0C23-5840-AFF7-E15366CC802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75255972007233385"/>
          <c:y val="0.30892708132684138"/>
          <c:w val="0.19624572157756021"/>
          <c:h val="0.14332118259694851"/>
        </c:manualLayout>
      </c:layout>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Model Performance: Raw Count Vectors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Sheet1!$H$16</c:f>
              <c:strCache>
                <c:ptCount val="1"/>
                <c:pt idx="0">
                  <c:v>Accuracy (Counts)</c:v>
                </c:pt>
              </c:strCache>
            </c:strRef>
          </c:tx>
          <c:spPr>
            <a:solidFill>
              <a:schemeClr val="accent1"/>
            </a:solidFill>
            <a:ln>
              <a:noFill/>
            </a:ln>
            <a:effectLst/>
          </c:spPr>
          <c:invertIfNegative val="0"/>
          <c:cat>
            <c:strRef>
              <c:f>Sheet1!$G$17:$G$22</c:f>
              <c:strCache>
                <c:ptCount val="6"/>
                <c:pt idx="0">
                  <c:v>MNB</c:v>
                </c:pt>
                <c:pt idx="1">
                  <c:v>RF</c:v>
                </c:pt>
                <c:pt idx="2">
                  <c:v>SVM-LIN</c:v>
                </c:pt>
                <c:pt idx="3">
                  <c:v>SVM-POL</c:v>
                </c:pt>
                <c:pt idx="4">
                  <c:v>SVM-RBF</c:v>
                </c:pt>
                <c:pt idx="5">
                  <c:v>GNB</c:v>
                </c:pt>
              </c:strCache>
            </c:strRef>
          </c:cat>
          <c:val>
            <c:numRef>
              <c:f>Sheet1!$H$17:$H$22</c:f>
              <c:numCache>
                <c:formatCode>General</c:formatCode>
                <c:ptCount val="6"/>
                <c:pt idx="0">
                  <c:v>0.57999999999999996</c:v>
                </c:pt>
                <c:pt idx="1">
                  <c:v>0.57999999999999996</c:v>
                </c:pt>
                <c:pt idx="2">
                  <c:v>0.6</c:v>
                </c:pt>
                <c:pt idx="3">
                  <c:v>0.62</c:v>
                </c:pt>
                <c:pt idx="4">
                  <c:v>0.56000000000000005</c:v>
                </c:pt>
                <c:pt idx="5">
                  <c:v>0.52</c:v>
                </c:pt>
              </c:numCache>
            </c:numRef>
          </c:val>
          <c:extLst>
            <c:ext xmlns:c16="http://schemas.microsoft.com/office/drawing/2014/chart" uri="{C3380CC4-5D6E-409C-BE32-E72D297353CC}">
              <c16:uniqueId val="{00000000-4D0B-814A-A252-C0B897BC792D}"/>
            </c:ext>
          </c:extLst>
        </c:ser>
        <c:ser>
          <c:idx val="1"/>
          <c:order val="1"/>
          <c:tx>
            <c:strRef>
              <c:f>Sheet1!$I$16</c:f>
              <c:strCache>
                <c:ptCount val="1"/>
                <c:pt idx="0">
                  <c:v>F1-Score (Counts)</c:v>
                </c:pt>
              </c:strCache>
            </c:strRef>
          </c:tx>
          <c:spPr>
            <a:solidFill>
              <a:schemeClr val="accent2"/>
            </a:solidFill>
            <a:ln>
              <a:noFill/>
            </a:ln>
            <a:effectLst/>
          </c:spPr>
          <c:invertIfNegative val="0"/>
          <c:cat>
            <c:strRef>
              <c:f>Sheet1!$G$17:$G$22</c:f>
              <c:strCache>
                <c:ptCount val="6"/>
                <c:pt idx="0">
                  <c:v>MNB</c:v>
                </c:pt>
                <c:pt idx="1">
                  <c:v>RF</c:v>
                </c:pt>
                <c:pt idx="2">
                  <c:v>SVM-LIN</c:v>
                </c:pt>
                <c:pt idx="3">
                  <c:v>SVM-POL</c:v>
                </c:pt>
                <c:pt idx="4">
                  <c:v>SVM-RBF</c:v>
                </c:pt>
                <c:pt idx="5">
                  <c:v>GNB</c:v>
                </c:pt>
              </c:strCache>
            </c:strRef>
          </c:cat>
          <c:val>
            <c:numRef>
              <c:f>Sheet1!$I$17:$I$22</c:f>
              <c:numCache>
                <c:formatCode>General</c:formatCode>
                <c:ptCount val="6"/>
                <c:pt idx="0">
                  <c:v>0.59</c:v>
                </c:pt>
                <c:pt idx="1">
                  <c:v>0.59</c:v>
                </c:pt>
                <c:pt idx="2">
                  <c:v>0.56000000000000005</c:v>
                </c:pt>
                <c:pt idx="3">
                  <c:v>0.55000000000000004</c:v>
                </c:pt>
                <c:pt idx="4">
                  <c:v>0.56999999999999995</c:v>
                </c:pt>
                <c:pt idx="5">
                  <c:v>0.53</c:v>
                </c:pt>
              </c:numCache>
            </c:numRef>
          </c:val>
          <c:extLst>
            <c:ext xmlns:c16="http://schemas.microsoft.com/office/drawing/2014/chart" uri="{C3380CC4-5D6E-409C-BE32-E72D297353CC}">
              <c16:uniqueId val="{00000001-4D0B-814A-A252-C0B897BC792D}"/>
            </c:ext>
          </c:extLst>
        </c:ser>
        <c:dLbls>
          <c:showLegendKey val="0"/>
          <c:showVal val="0"/>
          <c:showCatName val="0"/>
          <c:showSerName val="0"/>
          <c:showPercent val="0"/>
          <c:showBubbleSize val="0"/>
        </c:dLbls>
        <c:gapWidth val="219"/>
        <c:overlap val="-27"/>
        <c:axId val="548439872"/>
        <c:axId val="548486144"/>
      </c:barChart>
      <c:catAx>
        <c:axId val="54843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548486144"/>
        <c:crosses val="autoZero"/>
        <c:auto val="1"/>
        <c:lblAlgn val="ctr"/>
        <c:lblOffset val="100"/>
        <c:noMultiLvlLbl val="0"/>
      </c:catAx>
      <c:valAx>
        <c:axId val="548486144"/>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548439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lumMod val="50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573EFE-5FBD-6042-BE04-E0B410266C7F}"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3152C42B-CD24-2C45-A332-4A24B4D81A06}">
      <dgm:prSet phldrT="[Text]"/>
      <dgm:spPr/>
      <dgm:t>
        <a:bodyPr/>
        <a:lstStyle/>
        <a:p>
          <a:r>
            <a:rPr lang="en-US"/>
            <a:t>Netflix</a:t>
          </a:r>
        </a:p>
      </dgm:t>
    </dgm:pt>
    <dgm:pt modelId="{557B9B0A-3304-5941-BF7D-9A346CB35233}" type="parTrans" cxnId="{652D0AF9-9BD9-804C-9B5B-9A2F32F91205}">
      <dgm:prSet/>
      <dgm:spPr/>
      <dgm:t>
        <a:bodyPr/>
        <a:lstStyle/>
        <a:p>
          <a:endParaRPr lang="en-US"/>
        </a:p>
      </dgm:t>
    </dgm:pt>
    <dgm:pt modelId="{DAED722D-6C7C-694C-9FDF-75C8E15D608F}" type="sibTrans" cxnId="{652D0AF9-9BD9-804C-9B5B-9A2F32F91205}">
      <dgm:prSet/>
      <dgm:spPr/>
      <dgm:t>
        <a:bodyPr/>
        <a:lstStyle/>
        <a:p>
          <a:endParaRPr lang="en-US"/>
        </a:p>
      </dgm:t>
    </dgm:pt>
    <dgm:pt modelId="{EFCEDE09-4D23-1F4B-B8F5-16855FBF0C11}">
      <dgm:prSet phldrT="[Text]"/>
      <dgm:spPr/>
      <dgm:t>
        <a:bodyPr/>
        <a:lstStyle/>
        <a:p>
          <a:r>
            <a:rPr lang="en-US"/>
            <a:t>identify patterns using statistical techniques and visualization </a:t>
          </a:r>
        </a:p>
      </dgm:t>
    </dgm:pt>
    <dgm:pt modelId="{4F78C052-4C4E-8D47-92F2-92BA28811BEF}" type="parTrans" cxnId="{8A1B0AB4-DC2E-8B4E-8BC6-F9318D061894}">
      <dgm:prSet/>
      <dgm:spPr/>
      <dgm:t>
        <a:bodyPr/>
        <a:lstStyle/>
        <a:p>
          <a:endParaRPr lang="en-US"/>
        </a:p>
      </dgm:t>
    </dgm:pt>
    <dgm:pt modelId="{4CEA343A-7BAB-7747-8AAB-1751A137492D}" type="sibTrans" cxnId="{8A1B0AB4-DC2E-8B4E-8BC6-F9318D061894}">
      <dgm:prSet/>
      <dgm:spPr/>
      <dgm:t>
        <a:bodyPr/>
        <a:lstStyle/>
        <a:p>
          <a:endParaRPr lang="en-US"/>
        </a:p>
      </dgm:t>
    </dgm:pt>
    <dgm:pt modelId="{47452A45-417E-3E41-A5CA-230DB074E0BF}">
      <dgm:prSet phldrT="[Text]"/>
      <dgm:spPr/>
      <dgm:t>
        <a:bodyPr/>
        <a:lstStyle/>
        <a:p>
          <a:r>
            <a:rPr lang="en-US"/>
            <a:t>Fashion MNIST</a:t>
          </a:r>
        </a:p>
      </dgm:t>
    </dgm:pt>
    <dgm:pt modelId="{2D25DEC9-4E64-584F-9FB8-91D26F812075}" type="parTrans" cxnId="{5D51DA7B-605C-994B-86E8-CFD72B9E6690}">
      <dgm:prSet/>
      <dgm:spPr/>
      <dgm:t>
        <a:bodyPr/>
        <a:lstStyle/>
        <a:p>
          <a:endParaRPr lang="en-US"/>
        </a:p>
      </dgm:t>
    </dgm:pt>
    <dgm:pt modelId="{5E66B341-FA1A-9C4D-94F4-EAC3415EDC44}" type="sibTrans" cxnId="{5D51DA7B-605C-994B-86E8-CFD72B9E6690}">
      <dgm:prSet/>
      <dgm:spPr/>
      <dgm:t>
        <a:bodyPr/>
        <a:lstStyle/>
        <a:p>
          <a:endParaRPr lang="en-US"/>
        </a:p>
      </dgm:t>
    </dgm:pt>
    <dgm:pt modelId="{25872365-2381-2846-A161-383583B9CD24}">
      <dgm:prSet phldrT="[Text]"/>
      <dgm:spPr/>
      <dgm:t>
        <a:bodyPr/>
        <a:lstStyle/>
        <a:p>
          <a:r>
            <a:rPr lang="en-US"/>
            <a:t>develop different strategies based on the data story</a:t>
          </a:r>
        </a:p>
      </dgm:t>
    </dgm:pt>
    <dgm:pt modelId="{BA733331-9FB2-564D-820C-FA7596BF9879}" type="parTrans" cxnId="{A04D1D5D-0CDB-5347-B990-9E1E55681869}">
      <dgm:prSet/>
      <dgm:spPr/>
      <dgm:t>
        <a:bodyPr/>
        <a:lstStyle/>
        <a:p>
          <a:endParaRPr lang="en-US"/>
        </a:p>
      </dgm:t>
    </dgm:pt>
    <dgm:pt modelId="{CF7A40EE-85AA-2B43-B03F-0E44F2E4748C}" type="sibTrans" cxnId="{A04D1D5D-0CDB-5347-B990-9E1E55681869}">
      <dgm:prSet/>
      <dgm:spPr/>
      <dgm:t>
        <a:bodyPr/>
        <a:lstStyle/>
        <a:p>
          <a:endParaRPr lang="en-US"/>
        </a:p>
      </dgm:t>
    </dgm:pt>
    <dgm:pt modelId="{5FE584A6-5713-674E-A15D-8FE0552C11EC}">
      <dgm:prSet phldrT="[Text]"/>
      <dgm:spPr/>
      <dgm:t>
        <a:bodyPr/>
        <a:lstStyle/>
        <a:p>
          <a:r>
            <a:rPr lang="en-US"/>
            <a:t>Political Party Classifier</a:t>
          </a:r>
        </a:p>
      </dgm:t>
    </dgm:pt>
    <dgm:pt modelId="{53786720-17DA-7841-AA71-A5FFE678D841}" type="parTrans" cxnId="{5E5CC2DF-1C08-0940-9E42-480B0089BD5B}">
      <dgm:prSet/>
      <dgm:spPr/>
      <dgm:t>
        <a:bodyPr/>
        <a:lstStyle/>
        <a:p>
          <a:endParaRPr lang="en-US"/>
        </a:p>
      </dgm:t>
    </dgm:pt>
    <dgm:pt modelId="{8D8A5CDA-EE32-B145-9FE7-0CD83EC5CF91}" type="sibTrans" cxnId="{5E5CC2DF-1C08-0940-9E42-480B0089BD5B}">
      <dgm:prSet/>
      <dgm:spPr/>
      <dgm:t>
        <a:bodyPr/>
        <a:lstStyle/>
        <a:p>
          <a:endParaRPr lang="en-US"/>
        </a:p>
      </dgm:t>
    </dgm:pt>
    <dgm:pt modelId="{A134229F-D91B-9845-AABB-C879D8154A6B}">
      <dgm:prSet phldrT="[Text]"/>
      <dgm:spPr/>
      <dgm:t>
        <a:bodyPr/>
        <a:lstStyle/>
        <a:p>
          <a:r>
            <a:rPr lang="en-US"/>
            <a:t>collect &amp; organize data</a:t>
          </a:r>
        </a:p>
      </dgm:t>
    </dgm:pt>
    <dgm:pt modelId="{61080E45-A41E-434E-9518-B0D878836CC4}" type="parTrans" cxnId="{0D42EFE7-11A8-6440-9912-E752DF72DDBE}">
      <dgm:prSet/>
      <dgm:spPr/>
      <dgm:t>
        <a:bodyPr/>
        <a:lstStyle/>
        <a:p>
          <a:endParaRPr lang="en-US"/>
        </a:p>
      </dgm:t>
    </dgm:pt>
    <dgm:pt modelId="{906A0340-725A-EF47-8C62-CC7DAF41F8E4}" type="sibTrans" cxnId="{0D42EFE7-11A8-6440-9912-E752DF72DDBE}">
      <dgm:prSet/>
      <dgm:spPr/>
      <dgm:t>
        <a:bodyPr/>
        <a:lstStyle/>
        <a:p>
          <a:endParaRPr lang="en-US"/>
        </a:p>
      </dgm:t>
    </dgm:pt>
    <dgm:pt modelId="{3FB7765C-2FAF-0743-A04F-2A7D00B002B7}">
      <dgm:prSet phldrT="[Text]"/>
      <dgm:spPr/>
      <dgm:t>
        <a:bodyPr/>
        <a:lstStyle/>
        <a:p>
          <a:r>
            <a:rPr lang="en-US"/>
            <a:t>develop different strategies based on the data story</a:t>
          </a:r>
        </a:p>
      </dgm:t>
    </dgm:pt>
    <dgm:pt modelId="{266C9F01-8EAB-604E-A23B-B0F7C58FCE55}" type="parTrans" cxnId="{8DFE80B2-F6E8-9548-BBC5-C6D4BF4BDBB3}">
      <dgm:prSet/>
      <dgm:spPr/>
      <dgm:t>
        <a:bodyPr/>
        <a:lstStyle/>
        <a:p>
          <a:endParaRPr lang="en-US"/>
        </a:p>
      </dgm:t>
    </dgm:pt>
    <dgm:pt modelId="{64AA2EC7-CF91-D14B-8CF0-EB7F422FDC6D}" type="sibTrans" cxnId="{8DFE80B2-F6E8-9548-BBC5-C6D4BF4BDBB3}">
      <dgm:prSet/>
      <dgm:spPr/>
      <dgm:t>
        <a:bodyPr/>
        <a:lstStyle/>
        <a:p>
          <a:endParaRPr lang="en-US"/>
        </a:p>
      </dgm:t>
    </dgm:pt>
    <dgm:pt modelId="{A38517C6-BB0A-0B49-866C-147D64F4449A}">
      <dgm:prSet phldrT="[Text]"/>
      <dgm:spPr/>
      <dgm:t>
        <a:bodyPr/>
        <a:lstStyle/>
        <a:p>
          <a:r>
            <a:rPr lang="en-US"/>
            <a:t>extract insight and construct a business strategy </a:t>
          </a:r>
        </a:p>
      </dgm:t>
    </dgm:pt>
    <dgm:pt modelId="{A5FB55C0-F697-5645-A941-46B951C9B0C5}" type="parTrans" cxnId="{7BF0B007-17D3-F646-BB37-BE05E5B49D58}">
      <dgm:prSet/>
      <dgm:spPr/>
      <dgm:t>
        <a:bodyPr/>
        <a:lstStyle/>
        <a:p>
          <a:endParaRPr lang="en-US"/>
        </a:p>
      </dgm:t>
    </dgm:pt>
    <dgm:pt modelId="{CE1B39EA-5CC5-B644-9CB2-CE3AEE5FFF28}" type="sibTrans" cxnId="{7BF0B007-17D3-F646-BB37-BE05E5B49D58}">
      <dgm:prSet/>
      <dgm:spPr/>
      <dgm:t>
        <a:bodyPr/>
        <a:lstStyle/>
        <a:p>
          <a:endParaRPr lang="en-US"/>
        </a:p>
      </dgm:t>
    </dgm:pt>
    <dgm:pt modelId="{857E03F8-24EC-4445-B3F7-32438EE85B6C}">
      <dgm:prSet phldrT="[Text]"/>
      <dgm:spPr/>
      <dgm:t>
        <a:bodyPr/>
        <a:lstStyle/>
        <a:p>
          <a:r>
            <a:rPr lang="en-US"/>
            <a:t>communicate findings to relevant stakeholders</a:t>
          </a:r>
        </a:p>
      </dgm:t>
    </dgm:pt>
    <dgm:pt modelId="{CC2136E1-9626-8444-9989-2FE8C0BCAB73}" type="parTrans" cxnId="{9281EF41-331C-1C43-9EA8-1F8828D958B5}">
      <dgm:prSet/>
      <dgm:spPr/>
      <dgm:t>
        <a:bodyPr/>
        <a:lstStyle/>
        <a:p>
          <a:endParaRPr lang="en-US"/>
        </a:p>
      </dgm:t>
    </dgm:pt>
    <dgm:pt modelId="{7D9EE7A1-0966-0341-AF56-0D142BECAC88}" type="sibTrans" cxnId="{9281EF41-331C-1C43-9EA8-1F8828D958B5}">
      <dgm:prSet/>
      <dgm:spPr/>
      <dgm:t>
        <a:bodyPr/>
        <a:lstStyle/>
        <a:p>
          <a:endParaRPr lang="en-US"/>
        </a:p>
      </dgm:t>
    </dgm:pt>
    <dgm:pt modelId="{0F03AF14-5031-B846-BC4B-84924C3D27E6}">
      <dgm:prSet phldrT="[Text]"/>
      <dgm:spPr/>
      <dgm:t>
        <a:bodyPr/>
        <a:lstStyle/>
        <a:p>
          <a:r>
            <a:rPr lang="en-US"/>
            <a:t>consider the ethical implications of data collection and model use</a:t>
          </a:r>
        </a:p>
      </dgm:t>
    </dgm:pt>
    <dgm:pt modelId="{346A1E1A-EC90-F442-B167-6210C2970495}" type="parTrans" cxnId="{465FDFFB-ED55-1748-91BE-14A0042A7844}">
      <dgm:prSet/>
      <dgm:spPr/>
      <dgm:t>
        <a:bodyPr/>
        <a:lstStyle/>
        <a:p>
          <a:endParaRPr lang="en-US"/>
        </a:p>
      </dgm:t>
    </dgm:pt>
    <dgm:pt modelId="{AD9BF0BE-5A18-2E47-B746-B54161E98752}" type="sibTrans" cxnId="{465FDFFB-ED55-1748-91BE-14A0042A7844}">
      <dgm:prSet/>
      <dgm:spPr/>
      <dgm:t>
        <a:bodyPr/>
        <a:lstStyle/>
        <a:p>
          <a:endParaRPr lang="en-US"/>
        </a:p>
      </dgm:t>
    </dgm:pt>
    <dgm:pt modelId="{5FD43199-5ED8-954E-A736-18F62C2F4847}">
      <dgm:prSet phldrT="[Text]"/>
      <dgm:spPr/>
      <dgm:t>
        <a:bodyPr/>
        <a:lstStyle/>
        <a:p>
          <a:r>
            <a:rPr lang="en-US"/>
            <a:t>consider the ethical implications of data collection and model use</a:t>
          </a:r>
        </a:p>
      </dgm:t>
    </dgm:pt>
    <dgm:pt modelId="{0A99D983-F63A-D642-9E9F-A7A10FD06066}" type="parTrans" cxnId="{92C36055-8FC3-F645-A5B5-C82684CFC04F}">
      <dgm:prSet/>
      <dgm:spPr/>
      <dgm:t>
        <a:bodyPr/>
        <a:lstStyle/>
        <a:p>
          <a:endParaRPr lang="en-US"/>
        </a:p>
      </dgm:t>
    </dgm:pt>
    <dgm:pt modelId="{DF3C8787-ECF7-FC44-8452-EC0F1AF3A512}" type="sibTrans" cxnId="{92C36055-8FC3-F645-A5B5-C82684CFC04F}">
      <dgm:prSet/>
      <dgm:spPr/>
      <dgm:t>
        <a:bodyPr/>
        <a:lstStyle/>
        <a:p>
          <a:endParaRPr lang="en-US"/>
        </a:p>
      </dgm:t>
    </dgm:pt>
    <dgm:pt modelId="{31F7C189-1485-0C45-9159-394E07136560}">
      <dgm:prSet phldrT="[Text]"/>
      <dgm:spPr/>
      <dgm:t>
        <a:bodyPr/>
        <a:lstStyle/>
        <a:p>
          <a:r>
            <a:rPr lang="en-US"/>
            <a:t>collect &amp; organize data</a:t>
          </a:r>
        </a:p>
      </dgm:t>
    </dgm:pt>
    <dgm:pt modelId="{5EF71F24-5124-0E42-AA3B-43041F00ADC8}" type="parTrans" cxnId="{44988166-EBE5-B840-BEA0-64E489216A05}">
      <dgm:prSet/>
      <dgm:spPr/>
      <dgm:t>
        <a:bodyPr/>
        <a:lstStyle/>
        <a:p>
          <a:endParaRPr lang="en-US"/>
        </a:p>
      </dgm:t>
    </dgm:pt>
    <dgm:pt modelId="{01CFB487-F8AD-F24F-AE2B-4535F362DB63}" type="sibTrans" cxnId="{44988166-EBE5-B840-BEA0-64E489216A05}">
      <dgm:prSet/>
      <dgm:spPr/>
      <dgm:t>
        <a:bodyPr/>
        <a:lstStyle/>
        <a:p>
          <a:endParaRPr lang="en-US"/>
        </a:p>
      </dgm:t>
    </dgm:pt>
    <dgm:pt modelId="{94C680C6-C8D2-2D4A-9D21-69F69910D8B4}">
      <dgm:prSet phldrT="[Text]"/>
      <dgm:spPr/>
      <dgm:t>
        <a:bodyPr/>
        <a:lstStyle/>
        <a:p>
          <a:r>
            <a:rPr lang="en-US"/>
            <a:t>collect &amp; organize data</a:t>
          </a:r>
        </a:p>
      </dgm:t>
    </dgm:pt>
    <dgm:pt modelId="{0EB5794F-6EDE-9740-8A84-D08FF74087C8}" type="parTrans" cxnId="{3B1CCBC0-9D31-114C-BA67-E490FA31B9A3}">
      <dgm:prSet/>
      <dgm:spPr/>
      <dgm:t>
        <a:bodyPr/>
        <a:lstStyle/>
        <a:p>
          <a:endParaRPr lang="en-US"/>
        </a:p>
      </dgm:t>
    </dgm:pt>
    <dgm:pt modelId="{6D942CF2-5BE9-7D42-80B3-A4C33F3CA6B0}" type="sibTrans" cxnId="{3B1CCBC0-9D31-114C-BA67-E490FA31B9A3}">
      <dgm:prSet/>
      <dgm:spPr/>
      <dgm:t>
        <a:bodyPr/>
        <a:lstStyle/>
        <a:p>
          <a:endParaRPr lang="en-US"/>
        </a:p>
      </dgm:t>
    </dgm:pt>
    <dgm:pt modelId="{DE35FD93-A462-B64E-81F2-EC7B1319B6C3}">
      <dgm:prSet phldrT="[Text]"/>
      <dgm:spPr/>
      <dgm:t>
        <a:bodyPr/>
        <a:lstStyle/>
        <a:p>
          <a:r>
            <a:rPr lang="en-US"/>
            <a:t>develop a plan of action to implement business decisions</a:t>
          </a:r>
        </a:p>
      </dgm:t>
    </dgm:pt>
    <dgm:pt modelId="{366389D5-BA4B-0742-AEE3-D1051D809AC2}" type="parTrans" cxnId="{06831FCF-3C3B-8949-A07D-62D8DF834BEC}">
      <dgm:prSet/>
      <dgm:spPr/>
      <dgm:t>
        <a:bodyPr/>
        <a:lstStyle/>
        <a:p>
          <a:endParaRPr lang="en-US"/>
        </a:p>
      </dgm:t>
    </dgm:pt>
    <dgm:pt modelId="{4E030C17-72C1-3A44-A152-DBCBA5DAE9D1}" type="sibTrans" cxnId="{06831FCF-3C3B-8949-A07D-62D8DF834BEC}">
      <dgm:prSet/>
      <dgm:spPr/>
      <dgm:t>
        <a:bodyPr/>
        <a:lstStyle/>
        <a:p>
          <a:endParaRPr lang="en-US"/>
        </a:p>
      </dgm:t>
    </dgm:pt>
    <dgm:pt modelId="{D7618086-C780-6643-BC7B-ACA4629D7B47}">
      <dgm:prSet phldrT="[Text]"/>
      <dgm:spPr/>
      <dgm:t>
        <a:bodyPr/>
        <a:lstStyle/>
        <a:p>
          <a:r>
            <a:rPr lang="en-US"/>
            <a:t>demonstrate communication skills</a:t>
          </a:r>
        </a:p>
      </dgm:t>
    </dgm:pt>
    <dgm:pt modelId="{23CDC60E-C004-914B-934B-EECA78F1673F}" type="parTrans" cxnId="{53F07058-45B5-B642-8911-5B752EFB0A60}">
      <dgm:prSet/>
      <dgm:spPr/>
      <dgm:t>
        <a:bodyPr/>
        <a:lstStyle/>
        <a:p>
          <a:endParaRPr lang="en-US"/>
        </a:p>
      </dgm:t>
    </dgm:pt>
    <dgm:pt modelId="{D82B6C18-21DF-BF4E-B014-EFFA872FC820}" type="sibTrans" cxnId="{53F07058-45B5-B642-8911-5B752EFB0A60}">
      <dgm:prSet/>
      <dgm:spPr/>
      <dgm:t>
        <a:bodyPr/>
        <a:lstStyle/>
        <a:p>
          <a:endParaRPr lang="en-US"/>
        </a:p>
      </dgm:t>
    </dgm:pt>
    <dgm:pt modelId="{14DC3B21-CDCD-A849-8F32-81AE0E24B21D}" type="pres">
      <dgm:prSet presAssocID="{86573EFE-5FBD-6042-BE04-E0B410266C7F}" presName="Name0" presStyleCnt="0">
        <dgm:presLayoutVars>
          <dgm:dir/>
          <dgm:animLvl val="lvl"/>
          <dgm:resizeHandles val="exact"/>
        </dgm:presLayoutVars>
      </dgm:prSet>
      <dgm:spPr/>
    </dgm:pt>
    <dgm:pt modelId="{2E1D0BD3-BD41-4441-8FA0-5BCAB981A621}" type="pres">
      <dgm:prSet presAssocID="{3152C42B-CD24-2C45-A332-4A24B4D81A06}" presName="composite" presStyleCnt="0"/>
      <dgm:spPr/>
    </dgm:pt>
    <dgm:pt modelId="{01635D44-3531-F54F-B818-4D603EEBBA88}" type="pres">
      <dgm:prSet presAssocID="{3152C42B-CD24-2C45-A332-4A24B4D81A06}" presName="parTx" presStyleLbl="alignNode1" presStyleIdx="0" presStyleCnt="3">
        <dgm:presLayoutVars>
          <dgm:chMax val="0"/>
          <dgm:chPref val="0"/>
          <dgm:bulletEnabled val="1"/>
        </dgm:presLayoutVars>
      </dgm:prSet>
      <dgm:spPr/>
    </dgm:pt>
    <dgm:pt modelId="{90FEAEBB-03B6-F348-A0A8-9448FEF8A10E}" type="pres">
      <dgm:prSet presAssocID="{3152C42B-CD24-2C45-A332-4A24B4D81A06}" presName="desTx" presStyleLbl="alignAccFollowNode1" presStyleIdx="0" presStyleCnt="3">
        <dgm:presLayoutVars>
          <dgm:bulletEnabled val="1"/>
        </dgm:presLayoutVars>
      </dgm:prSet>
      <dgm:spPr/>
    </dgm:pt>
    <dgm:pt modelId="{866F49CC-26C6-124C-99F3-6A06096879AF}" type="pres">
      <dgm:prSet presAssocID="{DAED722D-6C7C-694C-9FDF-75C8E15D608F}" presName="space" presStyleCnt="0"/>
      <dgm:spPr/>
    </dgm:pt>
    <dgm:pt modelId="{7458461C-E4A1-7D41-8563-B7A8A58AAF19}" type="pres">
      <dgm:prSet presAssocID="{47452A45-417E-3E41-A5CA-230DB074E0BF}" presName="composite" presStyleCnt="0"/>
      <dgm:spPr/>
    </dgm:pt>
    <dgm:pt modelId="{41335416-D6D5-9542-9AA0-8D3664645B17}" type="pres">
      <dgm:prSet presAssocID="{47452A45-417E-3E41-A5CA-230DB074E0BF}" presName="parTx" presStyleLbl="alignNode1" presStyleIdx="1" presStyleCnt="3">
        <dgm:presLayoutVars>
          <dgm:chMax val="0"/>
          <dgm:chPref val="0"/>
          <dgm:bulletEnabled val="1"/>
        </dgm:presLayoutVars>
      </dgm:prSet>
      <dgm:spPr/>
    </dgm:pt>
    <dgm:pt modelId="{5EC5FBB4-4B6D-C143-9F9A-B8D87DCF86C0}" type="pres">
      <dgm:prSet presAssocID="{47452A45-417E-3E41-A5CA-230DB074E0BF}" presName="desTx" presStyleLbl="alignAccFollowNode1" presStyleIdx="1" presStyleCnt="3">
        <dgm:presLayoutVars>
          <dgm:bulletEnabled val="1"/>
        </dgm:presLayoutVars>
      </dgm:prSet>
      <dgm:spPr/>
    </dgm:pt>
    <dgm:pt modelId="{28DB41CE-ED32-CF43-AA0B-6BD360E569E1}" type="pres">
      <dgm:prSet presAssocID="{5E66B341-FA1A-9C4D-94F4-EAC3415EDC44}" presName="space" presStyleCnt="0"/>
      <dgm:spPr/>
    </dgm:pt>
    <dgm:pt modelId="{8FDFAC60-ED31-C74B-9A0D-08A659DAE7CE}" type="pres">
      <dgm:prSet presAssocID="{5FE584A6-5713-674E-A15D-8FE0552C11EC}" presName="composite" presStyleCnt="0"/>
      <dgm:spPr/>
    </dgm:pt>
    <dgm:pt modelId="{2AE07B05-FC2D-4244-AD80-3DA36BB86729}" type="pres">
      <dgm:prSet presAssocID="{5FE584A6-5713-674E-A15D-8FE0552C11EC}" presName="parTx" presStyleLbl="alignNode1" presStyleIdx="2" presStyleCnt="3">
        <dgm:presLayoutVars>
          <dgm:chMax val="0"/>
          <dgm:chPref val="0"/>
          <dgm:bulletEnabled val="1"/>
        </dgm:presLayoutVars>
      </dgm:prSet>
      <dgm:spPr/>
    </dgm:pt>
    <dgm:pt modelId="{1BA4EBBD-4F61-B64B-8C92-92F85AD7560C}" type="pres">
      <dgm:prSet presAssocID="{5FE584A6-5713-674E-A15D-8FE0552C11EC}" presName="desTx" presStyleLbl="alignAccFollowNode1" presStyleIdx="2" presStyleCnt="3">
        <dgm:presLayoutVars>
          <dgm:bulletEnabled val="1"/>
        </dgm:presLayoutVars>
      </dgm:prSet>
      <dgm:spPr/>
    </dgm:pt>
  </dgm:ptLst>
  <dgm:cxnLst>
    <dgm:cxn modelId="{24618D02-0830-7640-BC13-2E2B38087EF2}" type="presOf" srcId="{25872365-2381-2846-A161-383583B9CD24}" destId="{5EC5FBB4-4B6D-C143-9F9A-B8D87DCF86C0}" srcOrd="0" destOrd="1" presId="urn:microsoft.com/office/officeart/2005/8/layout/hList1"/>
    <dgm:cxn modelId="{211B1D04-DB62-3F42-ADE4-6829C5A6B9EA}" type="presOf" srcId="{94C680C6-C8D2-2D4A-9D21-69F69910D8B4}" destId="{5EC5FBB4-4B6D-C143-9F9A-B8D87DCF86C0}" srcOrd="0" destOrd="0" presId="urn:microsoft.com/office/officeart/2005/8/layout/hList1"/>
    <dgm:cxn modelId="{0A9D1E04-C9A3-8246-B5CD-16E07F606011}" type="presOf" srcId="{D7618086-C780-6643-BC7B-ACA4629D7B47}" destId="{1BA4EBBD-4F61-B64B-8C92-92F85AD7560C}" srcOrd="0" destOrd="4" presId="urn:microsoft.com/office/officeart/2005/8/layout/hList1"/>
    <dgm:cxn modelId="{7BF0B007-17D3-F646-BB37-BE05E5B49D58}" srcId="{3152C42B-CD24-2C45-A332-4A24B4D81A06}" destId="{A38517C6-BB0A-0B49-866C-147D64F4449A}" srcOrd="2" destOrd="0" parTransId="{A5FB55C0-F697-5645-A941-46B951C9B0C5}" sibTransId="{CE1B39EA-5CC5-B644-9CB2-CE3AEE5FFF28}"/>
    <dgm:cxn modelId="{9281EF41-331C-1C43-9EA8-1F8828D958B5}" srcId="{5FE584A6-5713-674E-A15D-8FE0552C11EC}" destId="{857E03F8-24EC-4445-B3F7-32438EE85B6C}" srcOrd="2" destOrd="0" parTransId="{CC2136E1-9626-8444-9989-2FE8C0BCAB73}" sibTransId="{7D9EE7A1-0966-0341-AF56-0D142BECAC88}"/>
    <dgm:cxn modelId="{11E18644-920B-DB4D-B8EB-056A3B95DCCB}" type="presOf" srcId="{A134229F-D91B-9845-AABB-C879D8154A6B}" destId="{1BA4EBBD-4F61-B64B-8C92-92F85AD7560C}" srcOrd="0" destOrd="0" presId="urn:microsoft.com/office/officeart/2005/8/layout/hList1"/>
    <dgm:cxn modelId="{92C36055-8FC3-F645-A5B5-C82684CFC04F}" srcId="{47452A45-417E-3E41-A5CA-230DB074E0BF}" destId="{5FD43199-5ED8-954E-A736-18F62C2F4847}" srcOrd="2" destOrd="0" parTransId="{0A99D983-F63A-D642-9E9F-A7A10FD06066}" sibTransId="{DF3C8787-ECF7-FC44-8452-EC0F1AF3A512}"/>
    <dgm:cxn modelId="{53F07058-45B5-B642-8911-5B752EFB0A60}" srcId="{5FE584A6-5713-674E-A15D-8FE0552C11EC}" destId="{D7618086-C780-6643-BC7B-ACA4629D7B47}" srcOrd="4" destOrd="0" parTransId="{23CDC60E-C004-914B-934B-EECA78F1673F}" sibTransId="{D82B6C18-21DF-BF4E-B014-EFFA872FC820}"/>
    <dgm:cxn modelId="{A04D1D5D-0CDB-5347-B990-9E1E55681869}" srcId="{47452A45-417E-3E41-A5CA-230DB074E0BF}" destId="{25872365-2381-2846-A161-383583B9CD24}" srcOrd="1" destOrd="0" parTransId="{BA733331-9FB2-564D-820C-FA7596BF9879}" sibTransId="{CF7A40EE-85AA-2B43-B03F-0E44F2E4748C}"/>
    <dgm:cxn modelId="{44988166-EBE5-B840-BEA0-64E489216A05}" srcId="{3152C42B-CD24-2C45-A332-4A24B4D81A06}" destId="{31F7C189-1485-0C45-9159-394E07136560}" srcOrd="0" destOrd="0" parTransId="{5EF71F24-5124-0E42-AA3B-43041F00ADC8}" sibTransId="{01CFB487-F8AD-F24F-AE2B-4535F362DB63}"/>
    <dgm:cxn modelId="{0E4A2367-0B81-E245-8855-DC902CBAE8BD}" type="presOf" srcId="{3152C42B-CD24-2C45-A332-4A24B4D81A06}" destId="{01635D44-3531-F54F-B818-4D603EEBBA88}" srcOrd="0" destOrd="0" presId="urn:microsoft.com/office/officeart/2005/8/layout/hList1"/>
    <dgm:cxn modelId="{FB896C6F-A7EB-1B42-9E1A-6124B4210C66}" type="presOf" srcId="{857E03F8-24EC-4445-B3F7-32438EE85B6C}" destId="{1BA4EBBD-4F61-B64B-8C92-92F85AD7560C}" srcOrd="0" destOrd="2" presId="urn:microsoft.com/office/officeart/2005/8/layout/hList1"/>
    <dgm:cxn modelId="{F3426475-F8DA-0E40-9B24-C6D7CBF36804}" type="presOf" srcId="{5FD43199-5ED8-954E-A736-18F62C2F4847}" destId="{5EC5FBB4-4B6D-C143-9F9A-B8D87DCF86C0}" srcOrd="0" destOrd="2" presId="urn:microsoft.com/office/officeart/2005/8/layout/hList1"/>
    <dgm:cxn modelId="{5D51DA7B-605C-994B-86E8-CFD72B9E6690}" srcId="{86573EFE-5FBD-6042-BE04-E0B410266C7F}" destId="{47452A45-417E-3E41-A5CA-230DB074E0BF}" srcOrd="1" destOrd="0" parTransId="{2D25DEC9-4E64-584F-9FB8-91D26F812075}" sibTransId="{5E66B341-FA1A-9C4D-94F4-EAC3415EDC44}"/>
    <dgm:cxn modelId="{CA490A92-86C8-0C46-B5EC-0A52D515C987}" type="presOf" srcId="{31F7C189-1485-0C45-9159-394E07136560}" destId="{90FEAEBB-03B6-F348-A0A8-9448FEF8A10E}" srcOrd="0" destOrd="0" presId="urn:microsoft.com/office/officeart/2005/8/layout/hList1"/>
    <dgm:cxn modelId="{934CBCAB-D196-614D-A73B-A113F47C68C9}" type="presOf" srcId="{5FE584A6-5713-674E-A15D-8FE0552C11EC}" destId="{2AE07B05-FC2D-4244-AD80-3DA36BB86729}" srcOrd="0" destOrd="0" presId="urn:microsoft.com/office/officeart/2005/8/layout/hList1"/>
    <dgm:cxn modelId="{2A4997AC-57AF-2A4E-82D3-58CB7B7FA578}" type="presOf" srcId="{3FB7765C-2FAF-0743-A04F-2A7D00B002B7}" destId="{1BA4EBBD-4F61-B64B-8C92-92F85AD7560C}" srcOrd="0" destOrd="1" presId="urn:microsoft.com/office/officeart/2005/8/layout/hList1"/>
    <dgm:cxn modelId="{8DFE80B2-F6E8-9548-BBC5-C6D4BF4BDBB3}" srcId="{5FE584A6-5713-674E-A15D-8FE0552C11EC}" destId="{3FB7765C-2FAF-0743-A04F-2A7D00B002B7}" srcOrd="1" destOrd="0" parTransId="{266C9F01-8EAB-604E-A23B-B0F7C58FCE55}" sibTransId="{64AA2EC7-CF91-D14B-8CF0-EB7F422FDC6D}"/>
    <dgm:cxn modelId="{8A1B0AB4-DC2E-8B4E-8BC6-F9318D061894}" srcId="{3152C42B-CD24-2C45-A332-4A24B4D81A06}" destId="{EFCEDE09-4D23-1F4B-B8F5-16855FBF0C11}" srcOrd="1" destOrd="0" parTransId="{4F78C052-4C4E-8D47-92F2-92BA28811BEF}" sibTransId="{4CEA343A-7BAB-7747-8AAB-1751A137492D}"/>
    <dgm:cxn modelId="{3B1CCBC0-9D31-114C-BA67-E490FA31B9A3}" srcId="{47452A45-417E-3E41-A5CA-230DB074E0BF}" destId="{94C680C6-C8D2-2D4A-9D21-69F69910D8B4}" srcOrd="0" destOrd="0" parTransId="{0EB5794F-6EDE-9740-8A84-D08FF74087C8}" sibTransId="{6D942CF2-5BE9-7D42-80B3-A4C33F3CA6B0}"/>
    <dgm:cxn modelId="{547795C5-57FC-D749-A484-C54E93A6A015}" type="presOf" srcId="{86573EFE-5FBD-6042-BE04-E0B410266C7F}" destId="{14DC3B21-CDCD-A849-8F32-81AE0E24B21D}" srcOrd="0" destOrd="0" presId="urn:microsoft.com/office/officeart/2005/8/layout/hList1"/>
    <dgm:cxn modelId="{815F2DC9-EE67-4546-98B4-1C8472012DB2}" type="presOf" srcId="{EFCEDE09-4D23-1F4B-B8F5-16855FBF0C11}" destId="{90FEAEBB-03B6-F348-A0A8-9448FEF8A10E}" srcOrd="0" destOrd="1" presId="urn:microsoft.com/office/officeart/2005/8/layout/hList1"/>
    <dgm:cxn modelId="{06831FCF-3C3B-8949-A07D-62D8DF834BEC}" srcId="{3152C42B-CD24-2C45-A332-4A24B4D81A06}" destId="{DE35FD93-A462-B64E-81F2-EC7B1319B6C3}" srcOrd="3" destOrd="0" parTransId="{366389D5-BA4B-0742-AEE3-D1051D809AC2}" sibTransId="{4E030C17-72C1-3A44-A152-DBCBA5DAE9D1}"/>
    <dgm:cxn modelId="{163976D0-6C46-2D41-A5C3-EA1BF4298DE5}" type="presOf" srcId="{0F03AF14-5031-B846-BC4B-84924C3D27E6}" destId="{1BA4EBBD-4F61-B64B-8C92-92F85AD7560C}" srcOrd="0" destOrd="3" presId="urn:microsoft.com/office/officeart/2005/8/layout/hList1"/>
    <dgm:cxn modelId="{45A2B4DD-D8F2-6648-8735-B3948620B96B}" type="presOf" srcId="{A38517C6-BB0A-0B49-866C-147D64F4449A}" destId="{90FEAEBB-03B6-F348-A0A8-9448FEF8A10E}" srcOrd="0" destOrd="2" presId="urn:microsoft.com/office/officeart/2005/8/layout/hList1"/>
    <dgm:cxn modelId="{5E5CC2DF-1C08-0940-9E42-480B0089BD5B}" srcId="{86573EFE-5FBD-6042-BE04-E0B410266C7F}" destId="{5FE584A6-5713-674E-A15D-8FE0552C11EC}" srcOrd="2" destOrd="0" parTransId="{53786720-17DA-7841-AA71-A5FFE678D841}" sibTransId="{8D8A5CDA-EE32-B145-9FE7-0CD83EC5CF91}"/>
    <dgm:cxn modelId="{0D42EFE7-11A8-6440-9912-E752DF72DDBE}" srcId="{5FE584A6-5713-674E-A15D-8FE0552C11EC}" destId="{A134229F-D91B-9845-AABB-C879D8154A6B}" srcOrd="0" destOrd="0" parTransId="{61080E45-A41E-434E-9518-B0D878836CC4}" sibTransId="{906A0340-725A-EF47-8C62-CC7DAF41F8E4}"/>
    <dgm:cxn modelId="{953F37E9-2869-1845-BE18-7743A35086E6}" type="presOf" srcId="{DE35FD93-A462-B64E-81F2-EC7B1319B6C3}" destId="{90FEAEBB-03B6-F348-A0A8-9448FEF8A10E}" srcOrd="0" destOrd="3" presId="urn:microsoft.com/office/officeart/2005/8/layout/hList1"/>
    <dgm:cxn modelId="{18C472EA-B53A-994E-8D16-023A922D0C83}" type="presOf" srcId="{47452A45-417E-3E41-A5CA-230DB074E0BF}" destId="{41335416-D6D5-9542-9AA0-8D3664645B17}" srcOrd="0" destOrd="0" presId="urn:microsoft.com/office/officeart/2005/8/layout/hList1"/>
    <dgm:cxn modelId="{652D0AF9-9BD9-804C-9B5B-9A2F32F91205}" srcId="{86573EFE-5FBD-6042-BE04-E0B410266C7F}" destId="{3152C42B-CD24-2C45-A332-4A24B4D81A06}" srcOrd="0" destOrd="0" parTransId="{557B9B0A-3304-5941-BF7D-9A346CB35233}" sibTransId="{DAED722D-6C7C-694C-9FDF-75C8E15D608F}"/>
    <dgm:cxn modelId="{465FDFFB-ED55-1748-91BE-14A0042A7844}" srcId="{5FE584A6-5713-674E-A15D-8FE0552C11EC}" destId="{0F03AF14-5031-B846-BC4B-84924C3D27E6}" srcOrd="3" destOrd="0" parTransId="{346A1E1A-EC90-F442-B167-6210C2970495}" sibTransId="{AD9BF0BE-5A18-2E47-B746-B54161E98752}"/>
    <dgm:cxn modelId="{D8356257-2773-3C46-9EA6-D6E6096392BF}" type="presParOf" srcId="{14DC3B21-CDCD-A849-8F32-81AE0E24B21D}" destId="{2E1D0BD3-BD41-4441-8FA0-5BCAB981A621}" srcOrd="0" destOrd="0" presId="urn:microsoft.com/office/officeart/2005/8/layout/hList1"/>
    <dgm:cxn modelId="{9C649FFF-74F1-394D-B253-1428FD02DB37}" type="presParOf" srcId="{2E1D0BD3-BD41-4441-8FA0-5BCAB981A621}" destId="{01635D44-3531-F54F-B818-4D603EEBBA88}" srcOrd="0" destOrd="0" presId="urn:microsoft.com/office/officeart/2005/8/layout/hList1"/>
    <dgm:cxn modelId="{57119E50-8412-2C4A-9DC4-DFE1CD602ABA}" type="presParOf" srcId="{2E1D0BD3-BD41-4441-8FA0-5BCAB981A621}" destId="{90FEAEBB-03B6-F348-A0A8-9448FEF8A10E}" srcOrd="1" destOrd="0" presId="urn:microsoft.com/office/officeart/2005/8/layout/hList1"/>
    <dgm:cxn modelId="{CBCEA0A1-2426-CD49-A878-D72430FE82D9}" type="presParOf" srcId="{14DC3B21-CDCD-A849-8F32-81AE0E24B21D}" destId="{866F49CC-26C6-124C-99F3-6A06096879AF}" srcOrd="1" destOrd="0" presId="urn:microsoft.com/office/officeart/2005/8/layout/hList1"/>
    <dgm:cxn modelId="{FF64FA93-06F8-774B-B923-73CD44C5F458}" type="presParOf" srcId="{14DC3B21-CDCD-A849-8F32-81AE0E24B21D}" destId="{7458461C-E4A1-7D41-8563-B7A8A58AAF19}" srcOrd="2" destOrd="0" presId="urn:microsoft.com/office/officeart/2005/8/layout/hList1"/>
    <dgm:cxn modelId="{3F649CB2-B128-714C-AA71-4E4ED451917C}" type="presParOf" srcId="{7458461C-E4A1-7D41-8563-B7A8A58AAF19}" destId="{41335416-D6D5-9542-9AA0-8D3664645B17}" srcOrd="0" destOrd="0" presId="urn:microsoft.com/office/officeart/2005/8/layout/hList1"/>
    <dgm:cxn modelId="{1ABA8DA4-7206-D54D-9F06-30BDEAE8199E}" type="presParOf" srcId="{7458461C-E4A1-7D41-8563-B7A8A58AAF19}" destId="{5EC5FBB4-4B6D-C143-9F9A-B8D87DCF86C0}" srcOrd="1" destOrd="0" presId="urn:microsoft.com/office/officeart/2005/8/layout/hList1"/>
    <dgm:cxn modelId="{594F3F18-046D-894C-ADAD-9CFD1BC31E33}" type="presParOf" srcId="{14DC3B21-CDCD-A849-8F32-81AE0E24B21D}" destId="{28DB41CE-ED32-CF43-AA0B-6BD360E569E1}" srcOrd="3" destOrd="0" presId="urn:microsoft.com/office/officeart/2005/8/layout/hList1"/>
    <dgm:cxn modelId="{ECB03782-D270-764A-87A5-20DF6A7193D1}" type="presParOf" srcId="{14DC3B21-CDCD-A849-8F32-81AE0E24B21D}" destId="{8FDFAC60-ED31-C74B-9A0D-08A659DAE7CE}" srcOrd="4" destOrd="0" presId="urn:microsoft.com/office/officeart/2005/8/layout/hList1"/>
    <dgm:cxn modelId="{9578292C-4F5C-7C4A-BE05-DE52C3AD53DB}" type="presParOf" srcId="{8FDFAC60-ED31-C74B-9A0D-08A659DAE7CE}" destId="{2AE07B05-FC2D-4244-AD80-3DA36BB86729}" srcOrd="0" destOrd="0" presId="urn:microsoft.com/office/officeart/2005/8/layout/hList1"/>
    <dgm:cxn modelId="{0B054AA9-8B02-E14B-B9FD-CABD21DC9E58}" type="presParOf" srcId="{8FDFAC60-ED31-C74B-9A0D-08A659DAE7CE}" destId="{1BA4EBBD-4F61-B64B-8C92-92F85AD756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35D44-3531-F54F-B818-4D603EEBBA88}">
      <dsp:nvSpPr>
        <dsp:cNvPr id="0" name=""/>
        <dsp:cNvSpPr/>
      </dsp:nvSpPr>
      <dsp:spPr>
        <a:xfrm>
          <a:off x="2448" y="25789"/>
          <a:ext cx="238733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Netflix</a:t>
          </a:r>
        </a:p>
      </dsp:txBody>
      <dsp:txXfrm>
        <a:off x="2448" y="25789"/>
        <a:ext cx="2387331" cy="489600"/>
      </dsp:txXfrm>
    </dsp:sp>
    <dsp:sp modelId="{90FEAEBB-03B6-F348-A0A8-9448FEF8A10E}">
      <dsp:nvSpPr>
        <dsp:cNvPr id="0" name=""/>
        <dsp:cNvSpPr/>
      </dsp:nvSpPr>
      <dsp:spPr>
        <a:xfrm>
          <a:off x="2448" y="515389"/>
          <a:ext cx="2387331"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collect &amp; organize data</a:t>
          </a:r>
        </a:p>
        <a:p>
          <a:pPr marL="171450" lvl="1" indent="-171450" algn="l" defTabSz="755650">
            <a:lnSpc>
              <a:spcPct val="90000"/>
            </a:lnSpc>
            <a:spcBef>
              <a:spcPct val="0"/>
            </a:spcBef>
            <a:spcAft>
              <a:spcPct val="15000"/>
            </a:spcAft>
            <a:buChar char="•"/>
          </a:pPr>
          <a:r>
            <a:rPr lang="en-US" sz="1700" kern="1200"/>
            <a:t>identify patterns using statistical techniques and visualization </a:t>
          </a:r>
        </a:p>
        <a:p>
          <a:pPr marL="171450" lvl="1" indent="-171450" algn="l" defTabSz="755650">
            <a:lnSpc>
              <a:spcPct val="90000"/>
            </a:lnSpc>
            <a:spcBef>
              <a:spcPct val="0"/>
            </a:spcBef>
            <a:spcAft>
              <a:spcPct val="15000"/>
            </a:spcAft>
            <a:buChar char="•"/>
          </a:pPr>
          <a:r>
            <a:rPr lang="en-US" sz="1700" kern="1200"/>
            <a:t>extract insight and construct a business strategy </a:t>
          </a:r>
        </a:p>
        <a:p>
          <a:pPr marL="171450" lvl="1" indent="-171450" algn="l" defTabSz="755650">
            <a:lnSpc>
              <a:spcPct val="90000"/>
            </a:lnSpc>
            <a:spcBef>
              <a:spcPct val="0"/>
            </a:spcBef>
            <a:spcAft>
              <a:spcPct val="15000"/>
            </a:spcAft>
            <a:buChar char="•"/>
          </a:pPr>
          <a:r>
            <a:rPr lang="en-US" sz="1700" kern="1200"/>
            <a:t>develop a plan of action to implement business decisions</a:t>
          </a:r>
        </a:p>
      </dsp:txBody>
      <dsp:txXfrm>
        <a:off x="2448" y="515389"/>
        <a:ext cx="2387331" cy="3527582"/>
      </dsp:txXfrm>
    </dsp:sp>
    <dsp:sp modelId="{41335416-D6D5-9542-9AA0-8D3664645B17}">
      <dsp:nvSpPr>
        <dsp:cNvPr id="0" name=""/>
        <dsp:cNvSpPr/>
      </dsp:nvSpPr>
      <dsp:spPr>
        <a:xfrm>
          <a:off x="2724006" y="25789"/>
          <a:ext cx="238733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Fashion MNIST</a:t>
          </a:r>
        </a:p>
      </dsp:txBody>
      <dsp:txXfrm>
        <a:off x="2724006" y="25789"/>
        <a:ext cx="2387331" cy="489600"/>
      </dsp:txXfrm>
    </dsp:sp>
    <dsp:sp modelId="{5EC5FBB4-4B6D-C143-9F9A-B8D87DCF86C0}">
      <dsp:nvSpPr>
        <dsp:cNvPr id="0" name=""/>
        <dsp:cNvSpPr/>
      </dsp:nvSpPr>
      <dsp:spPr>
        <a:xfrm>
          <a:off x="2724006" y="515389"/>
          <a:ext cx="2387331"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collect &amp; organize data</a:t>
          </a:r>
        </a:p>
        <a:p>
          <a:pPr marL="171450" lvl="1" indent="-171450" algn="l" defTabSz="755650">
            <a:lnSpc>
              <a:spcPct val="90000"/>
            </a:lnSpc>
            <a:spcBef>
              <a:spcPct val="0"/>
            </a:spcBef>
            <a:spcAft>
              <a:spcPct val="15000"/>
            </a:spcAft>
            <a:buChar char="•"/>
          </a:pPr>
          <a:r>
            <a:rPr lang="en-US" sz="1700" kern="1200"/>
            <a:t>develop different strategies based on the data story</a:t>
          </a:r>
        </a:p>
        <a:p>
          <a:pPr marL="171450" lvl="1" indent="-171450" algn="l" defTabSz="755650">
            <a:lnSpc>
              <a:spcPct val="90000"/>
            </a:lnSpc>
            <a:spcBef>
              <a:spcPct val="0"/>
            </a:spcBef>
            <a:spcAft>
              <a:spcPct val="15000"/>
            </a:spcAft>
            <a:buChar char="•"/>
          </a:pPr>
          <a:r>
            <a:rPr lang="en-US" sz="1700" kern="1200"/>
            <a:t>consider the ethical implications of data collection and model use</a:t>
          </a:r>
        </a:p>
      </dsp:txBody>
      <dsp:txXfrm>
        <a:off x="2724006" y="515389"/>
        <a:ext cx="2387331" cy="3527582"/>
      </dsp:txXfrm>
    </dsp:sp>
    <dsp:sp modelId="{2AE07B05-FC2D-4244-AD80-3DA36BB86729}">
      <dsp:nvSpPr>
        <dsp:cNvPr id="0" name=""/>
        <dsp:cNvSpPr/>
      </dsp:nvSpPr>
      <dsp:spPr>
        <a:xfrm>
          <a:off x="5445564" y="25789"/>
          <a:ext cx="2387331"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Political Party Classifier</a:t>
          </a:r>
        </a:p>
      </dsp:txBody>
      <dsp:txXfrm>
        <a:off x="5445564" y="25789"/>
        <a:ext cx="2387331" cy="489600"/>
      </dsp:txXfrm>
    </dsp:sp>
    <dsp:sp modelId="{1BA4EBBD-4F61-B64B-8C92-92F85AD7560C}">
      <dsp:nvSpPr>
        <dsp:cNvPr id="0" name=""/>
        <dsp:cNvSpPr/>
      </dsp:nvSpPr>
      <dsp:spPr>
        <a:xfrm>
          <a:off x="5445564" y="515389"/>
          <a:ext cx="2387331" cy="352758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collect &amp; organize data</a:t>
          </a:r>
        </a:p>
        <a:p>
          <a:pPr marL="171450" lvl="1" indent="-171450" algn="l" defTabSz="755650">
            <a:lnSpc>
              <a:spcPct val="90000"/>
            </a:lnSpc>
            <a:spcBef>
              <a:spcPct val="0"/>
            </a:spcBef>
            <a:spcAft>
              <a:spcPct val="15000"/>
            </a:spcAft>
            <a:buChar char="•"/>
          </a:pPr>
          <a:r>
            <a:rPr lang="en-US" sz="1700" kern="1200"/>
            <a:t>develop different strategies based on the data story</a:t>
          </a:r>
        </a:p>
        <a:p>
          <a:pPr marL="171450" lvl="1" indent="-171450" algn="l" defTabSz="755650">
            <a:lnSpc>
              <a:spcPct val="90000"/>
            </a:lnSpc>
            <a:spcBef>
              <a:spcPct val="0"/>
            </a:spcBef>
            <a:spcAft>
              <a:spcPct val="15000"/>
            </a:spcAft>
            <a:buChar char="•"/>
          </a:pPr>
          <a:r>
            <a:rPr lang="en-US" sz="1700" kern="1200"/>
            <a:t>communicate findings to relevant stakeholders</a:t>
          </a:r>
        </a:p>
        <a:p>
          <a:pPr marL="171450" lvl="1" indent="-171450" algn="l" defTabSz="755650">
            <a:lnSpc>
              <a:spcPct val="90000"/>
            </a:lnSpc>
            <a:spcBef>
              <a:spcPct val="0"/>
            </a:spcBef>
            <a:spcAft>
              <a:spcPct val="15000"/>
            </a:spcAft>
            <a:buChar char="•"/>
          </a:pPr>
          <a:r>
            <a:rPr lang="en-US" sz="1700" kern="1200"/>
            <a:t>consider the ethical implications of data collection and model use</a:t>
          </a:r>
        </a:p>
        <a:p>
          <a:pPr marL="171450" lvl="1" indent="-171450" algn="l" defTabSz="755650">
            <a:lnSpc>
              <a:spcPct val="90000"/>
            </a:lnSpc>
            <a:spcBef>
              <a:spcPct val="0"/>
            </a:spcBef>
            <a:spcAft>
              <a:spcPct val="15000"/>
            </a:spcAft>
            <a:buChar char="•"/>
          </a:pPr>
          <a:r>
            <a:rPr lang="en-US" sz="1700" kern="1200"/>
            <a:t>demonstrate communication skills</a:t>
          </a:r>
        </a:p>
      </dsp:txBody>
      <dsp:txXfrm>
        <a:off x="5445564" y="515389"/>
        <a:ext cx="2387331" cy="352758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59088EAF-6ECA-4616-85EF-35AA19C641F3}" type="datetimeFigureOut">
              <a:rPr lang="en-US"/>
              <a:t>6/26/21</a:t>
            </a:fld>
            <a:endParaRPr/>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ABD2D7A-D230-4F91-BD59-0A39C2703BA8}" type="datetimeFigureOut">
              <a:rPr lang="en-US"/>
              <a:t>6/26/21</a:t>
            </a:fld>
            <a:endParaRPr/>
          </a:p>
        </p:txBody>
      </p:sp>
      <p:sp>
        <p:nvSpPr>
          <p:cNvPr id="4" name="Slide Image Placehold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8" tIns="49524" rIns="99048" bIns="49524" rtlCol="0" anchor="ctr"/>
          <a:lstStyle/>
          <a:p>
            <a:endParaRPr/>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2382560"/>
            <a:ext cx="8455937" cy="2092881"/>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Title Slides</a:t>
            </a:r>
          </a:p>
        </p:txBody>
      </p:sp>
    </p:spTree>
    <p:extLst>
      <p:ext uri="{BB962C8B-B14F-4D97-AF65-F5344CB8AC3E}">
        <p14:creationId xmlns:p14="http://schemas.microsoft.com/office/powerpoint/2010/main" val="212908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_3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0" y="5508451"/>
            <a:ext cx="6705599" cy="47642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347662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_4_picture">
    <p:bg bwMode="invGray">
      <p:bgPr>
        <a:solidFill>
          <a:schemeClr val="accent1"/>
        </a:solidFill>
        <a:effectLst/>
      </p:bgPr>
    </p:bg>
    <p:spTree>
      <p:nvGrpSpPr>
        <p:cNvPr id="1" name=""/>
        <p:cNvGrpSpPr/>
        <p:nvPr/>
      </p:nvGrpSpPr>
      <p:grpSpPr>
        <a:xfrm>
          <a:off x="0" y="0"/>
          <a:ext cx="0" cy="0"/>
          <a:chOff x="0" y="0"/>
          <a:chExt cx="0" cy="0"/>
        </a:xfrm>
      </p:grpSpPr>
      <p:sp>
        <p:nvSpPr>
          <p:cNvPr id="5" name="Title" descr="Section Title&#10;">
            <a:extLst>
              <a:ext uri="{FF2B5EF4-FFF2-40B4-BE49-F238E27FC236}">
                <a16:creationId xmlns:a16="http://schemas.microsoft.com/office/drawing/2014/main" id="{DFF1E99D-67CF-469D-B644-22052A0EA71E}"/>
              </a:ext>
            </a:extLst>
          </p:cNvPr>
          <p:cNvSpPr>
            <a:spLocks noGrp="1"/>
          </p:cNvSpPr>
          <p:nvPr>
            <p:ph type="ctrTitle" hasCustomPrompt="1"/>
          </p:nvPr>
        </p:nvSpPr>
        <p:spPr>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7" name="Subtitle" descr="Section Subtitle&#10;">
            <a:extLst>
              <a:ext uri="{FF2B5EF4-FFF2-40B4-BE49-F238E27FC236}">
                <a16:creationId xmlns:a16="http://schemas.microsoft.com/office/drawing/2014/main" id="{08396D1E-B9A1-49F8-9FE3-4A64B69719CF}"/>
              </a:ext>
            </a:extLst>
          </p:cNvPr>
          <p:cNvSpPr>
            <a:spLocks noGrp="1"/>
          </p:cNvSpPr>
          <p:nvPr>
            <p:ph type="subTitle" idx="1" hasCustomPrompt="1"/>
          </p:nvPr>
        </p:nvSpPr>
        <p:spPr>
          <a:xfrm>
            <a:off x="723900" y="5508451"/>
            <a:ext cx="6705599" cy="47642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92924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365125" y="1382286"/>
            <a:ext cx="1145857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a:t>
            </a:r>
            <a:br>
              <a:rPr lang="en-GB" sz="13000" dirty="0">
                <a:solidFill>
                  <a:schemeClr val="accent1"/>
                </a:solidFill>
                <a:latin typeface="Georgia" panose="02040502050405020303" pitchFamily="18" charset="0"/>
              </a:rPr>
            </a:b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23869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35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p:txBody>
          <a:bodyPr/>
          <a:lstStyle>
            <a:lvl1pPr>
              <a:defRPr/>
            </a:lvl1pPr>
          </a:lstStyle>
          <a:p>
            <a:r>
              <a:rPr lang="en-US" dirty="0"/>
              <a:t>Slide Title</a:t>
            </a:r>
            <a:endParaRPr dirty="0"/>
          </a:p>
        </p:txBody>
      </p:sp>
    </p:spTree>
    <p:extLst>
      <p:ext uri="{BB962C8B-B14F-4D97-AF65-F5344CB8AC3E}">
        <p14:creationId xmlns:p14="http://schemas.microsoft.com/office/powerpoint/2010/main" val="1626631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454775" y="675774"/>
            <a:ext cx="5013325" cy="876799"/>
          </a:xfrm>
        </p:spPr>
        <p:txBody>
          <a:bodyPr/>
          <a:lstStyle>
            <a:lvl1pPr marL="0" indent="0">
              <a:buNone/>
              <a:defRPr sz="2200" b="1">
                <a:solidFill>
                  <a:schemeClr val="accent2"/>
                </a:solidFill>
              </a:defRPr>
            </a:lvl1pPr>
          </a:lstStyle>
          <a:p>
            <a:pPr lvl="0"/>
            <a:r>
              <a:rPr lang="en-US" dirty="0"/>
              <a:t>Comment box</a:t>
            </a:r>
            <a:endParaRPr lang="en-GB" dirty="0"/>
          </a:p>
        </p:txBody>
      </p:sp>
    </p:spTree>
    <p:extLst>
      <p:ext uri="{BB962C8B-B14F-4D97-AF65-F5344CB8AC3E}">
        <p14:creationId xmlns:p14="http://schemas.microsoft.com/office/powerpoint/2010/main" val="207443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b="0"/>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454775" y="675774"/>
            <a:ext cx="5013325"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52055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a:xfrm>
            <a:off x="723900" y="675776"/>
            <a:ext cx="10744200" cy="373380"/>
          </a:xfrm>
        </p:spPr>
        <p:txBody>
          <a:bodyPr/>
          <a:lstStyle>
            <a:lvl1pPr>
              <a:defRPr/>
            </a:lvl1pPr>
          </a:lstStyle>
          <a:p>
            <a:r>
              <a:rPr lang="en-US" dirty="0"/>
              <a:t>Slide Title</a:t>
            </a:r>
            <a:endParaRPr lang="en-GB" dirty="0"/>
          </a:p>
        </p:txBody>
      </p:sp>
      <p:sp>
        <p:nvSpPr>
          <p:cNvPr id="8" name="Subtitle" descr="Subtitle&#10;">
            <a:extLst>
              <a:ext uri="{FF2B5EF4-FFF2-40B4-BE49-F238E27FC236}">
                <a16:creationId xmlns:a16="http://schemas.microsoft.com/office/drawing/2014/main" id="{A82CEF22-E654-4B2B-8C63-313F5DCEB578}"/>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3189195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title and Content">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Conten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7275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7382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0" y="1916112"/>
            <a:ext cx="5730875" cy="2319405"/>
          </a:xfrm>
        </p:spPr>
        <p:txBody>
          <a:bodyPr anchor="b">
            <a:noAutofit/>
          </a:bodyPr>
          <a:lstStyle>
            <a:lvl1pPr>
              <a:lnSpc>
                <a:spcPct val="90000"/>
              </a:lnSpc>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94999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Table Placeholder 4" descr="Table Placeholder">
            <a:extLst>
              <a:ext uri="{FF2B5EF4-FFF2-40B4-BE49-F238E27FC236}">
                <a16:creationId xmlns:a16="http://schemas.microsoft.com/office/drawing/2014/main" id="{D2E2A7A3-8339-46A1-91FC-E5CEBE49D885}"/>
              </a:ext>
            </a:extLst>
          </p:cNvPr>
          <p:cNvSpPr>
            <a:spLocks noGrp="1"/>
          </p:cNvSpPr>
          <p:nvPr>
            <p:ph type="tbl" sz="quarter" idx="10" hasCustomPrompt="1"/>
          </p:nvPr>
        </p:nvSpPr>
        <p:spPr>
          <a:xfrm>
            <a:off x="730250" y="1916114"/>
            <a:ext cx="10737850" cy="4068762"/>
          </a:xfrm>
          <a:solidFill>
            <a:schemeClr val="tx1">
              <a:lumMod val="85000"/>
            </a:schemeClr>
          </a:solidFill>
        </p:spPr>
        <p:txBody>
          <a:bodyPr/>
          <a:lstStyle>
            <a:lvl1pPr marL="0" indent="0">
              <a:buNone/>
              <a:defRPr/>
            </a:lvl1pPr>
          </a:lstStyle>
          <a:p>
            <a:r>
              <a:rPr lang="en-GB" dirty="0"/>
              <a:t>Add table</a:t>
            </a:r>
          </a:p>
        </p:txBody>
      </p:sp>
    </p:spTree>
    <p:extLst>
      <p:ext uri="{BB962C8B-B14F-4D97-AF65-F5344CB8AC3E}">
        <p14:creationId xmlns:p14="http://schemas.microsoft.com/office/powerpoint/2010/main" val="970527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hart Placeholder 2" descr="Chart Placeholder">
            <a:extLst>
              <a:ext uri="{FF2B5EF4-FFF2-40B4-BE49-F238E27FC236}">
                <a16:creationId xmlns:a16="http://schemas.microsoft.com/office/drawing/2014/main" id="{DD1700E8-F77C-4D8A-A3A0-DDA2761C8BD4}"/>
              </a:ext>
            </a:extLst>
          </p:cNvPr>
          <p:cNvSpPr>
            <a:spLocks noGrp="1"/>
          </p:cNvSpPr>
          <p:nvPr>
            <p:ph type="chart" sz="quarter" idx="10" hasCustomPrompt="1"/>
          </p:nvPr>
        </p:nvSpPr>
        <p:spPr>
          <a:xfrm>
            <a:off x="730250" y="1916114"/>
            <a:ext cx="10737850" cy="4068762"/>
          </a:xfrm>
          <a:solidFill>
            <a:schemeClr val="bg1">
              <a:lumMod val="20000"/>
              <a:lumOff val="80000"/>
            </a:schemeClr>
          </a:solidFill>
        </p:spPr>
        <p:txBody>
          <a:bodyPr/>
          <a:lstStyle>
            <a:lvl1pPr marL="0" indent="0">
              <a:buNone/>
              <a:defRPr/>
            </a:lvl1pPr>
          </a:lstStyle>
          <a:p>
            <a:r>
              <a:rPr lang="en-GB" dirty="0"/>
              <a:t>Add chart</a:t>
            </a:r>
          </a:p>
        </p:txBody>
      </p:sp>
    </p:spTree>
    <p:extLst>
      <p:ext uri="{BB962C8B-B14F-4D97-AF65-F5344CB8AC3E}">
        <p14:creationId xmlns:p14="http://schemas.microsoft.com/office/powerpoint/2010/main" val="14792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213975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title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
        <p:nvSpPr>
          <p:cNvPr id="5" name="Subtitle" descr="Subtitle&#10;">
            <a:extLst>
              <a:ext uri="{FF2B5EF4-FFF2-40B4-BE49-F238E27FC236}">
                <a16:creationId xmlns:a16="http://schemas.microsoft.com/office/drawing/2014/main" id="{7053DF7E-B2F5-4013-BA5D-1CA507C913E7}"/>
              </a:ext>
            </a:extLst>
          </p:cNvPr>
          <p:cNvSpPr>
            <a:spLocks noGrp="1"/>
          </p:cNvSpPr>
          <p:nvPr>
            <p:ph type="body" sz="quarter" idx="11"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472858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a:xfrm>
            <a:off x="723900" y="1916114"/>
            <a:ext cx="5006977"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419254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sp>
        <p:nvSpPr>
          <p:cNvPr id="2" name="Title 1" descr="Bold Statement&#10;"/>
          <p:cNvSpPr>
            <a:spLocks noGrp="1"/>
          </p:cNvSpPr>
          <p:nvPr>
            <p:ph type="title" hasCustomPrompt="1"/>
          </p:nvPr>
        </p:nvSpPr>
        <p:spPr>
          <a:xfrm>
            <a:off x="723900" y="1916113"/>
            <a:ext cx="10744200" cy="1951037"/>
          </a:xfrm>
        </p:spPr>
        <p:txBody>
          <a:bodyPr anchor="b"/>
          <a:lstStyle>
            <a:lvl1pPr>
              <a:defRPr sz="6000" b="1"/>
            </a:lvl1pPr>
          </a:lstStyle>
          <a:p>
            <a:r>
              <a:rPr lang="en-US" dirty="0"/>
              <a:t>Bold Statement</a:t>
            </a:r>
            <a:endParaRPr dirty="0"/>
          </a:p>
        </p:txBody>
      </p:sp>
      <p:sp>
        <p:nvSpPr>
          <p:cNvPr id="6" name="Text Placeholder 5" descr="Additional Content">
            <a:extLst>
              <a:ext uri="{FF2B5EF4-FFF2-40B4-BE49-F238E27FC236}">
                <a16:creationId xmlns:a16="http://schemas.microsoft.com/office/drawing/2014/main" id="{4AB7D231-FA9B-44CD-AC11-146902774CF6}"/>
              </a:ext>
            </a:extLst>
          </p:cNvPr>
          <p:cNvSpPr>
            <a:spLocks noGrp="1"/>
          </p:cNvSpPr>
          <p:nvPr>
            <p:ph type="body" sz="quarter" idx="10" hasCustomPrompt="1"/>
          </p:nvPr>
        </p:nvSpPr>
        <p:spPr>
          <a:xfrm>
            <a:off x="723900" y="3905249"/>
            <a:ext cx="10744200" cy="1247775"/>
          </a:xfrm>
        </p:spPr>
        <p:txBody>
          <a:bodyPr/>
          <a:lstStyle>
            <a:lvl1pPr marL="0" indent="0">
              <a:buNone/>
              <a:defRPr sz="3000">
                <a:solidFill>
                  <a:schemeClr val="bg2"/>
                </a:solidFill>
              </a:defRPr>
            </a:lvl1pPr>
          </a:lstStyle>
          <a:p>
            <a:pPr lvl="0"/>
            <a:r>
              <a:rPr lang="en-US" dirty="0"/>
              <a:t>Content</a:t>
            </a:r>
            <a:endParaRPr lang="en-GB" dirty="0"/>
          </a:p>
        </p:txBody>
      </p:sp>
    </p:spTree>
    <p:extLst>
      <p:ext uri="{BB962C8B-B14F-4D97-AF65-F5344CB8AC3E}">
        <p14:creationId xmlns:p14="http://schemas.microsoft.com/office/powerpoint/2010/main" val="3237825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title and 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43002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25340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20841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title and 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78812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
          <p:cNvSpPr>
            <a:spLocks noGrp="1"/>
          </p:cNvSpPr>
          <p:nvPr>
            <p:ph type="ctrTitle" hasCustomPrompt="1"/>
          </p:nvPr>
        </p:nvSpPr>
        <p:spPr>
          <a:xfrm>
            <a:off x="723900" y="1916112"/>
            <a:ext cx="5730875" cy="2319405"/>
          </a:xfrm>
        </p:spPr>
        <p:txBody>
          <a:bodyPr anchor="b">
            <a:noAutofit/>
          </a:bodyPr>
          <a:lstStyle>
            <a:lvl1pPr>
              <a:lnSpc>
                <a:spcPct val="90000"/>
              </a:lnSpc>
              <a:spcBef>
                <a:spcPts val="0"/>
              </a:spcBef>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607963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0" y="1382286"/>
            <a:ext cx="1218882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Slides (Text Only)</a:t>
            </a:r>
          </a:p>
        </p:txBody>
      </p:sp>
    </p:spTree>
    <p:extLst>
      <p:ext uri="{BB962C8B-B14F-4D97-AF65-F5344CB8AC3E}">
        <p14:creationId xmlns:p14="http://schemas.microsoft.com/office/powerpoint/2010/main" val="981609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454775" y="675774"/>
            <a:ext cx="5013325"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dirty="0"/>
              <a:t>Body copy</a:t>
            </a:r>
            <a:endParaRPr lang="en-GB" dirty="0"/>
          </a:p>
        </p:txBody>
      </p:sp>
    </p:spTree>
    <p:extLst>
      <p:ext uri="{BB962C8B-B14F-4D97-AF65-F5344CB8AC3E}">
        <p14:creationId xmlns:p14="http://schemas.microsoft.com/office/powerpoint/2010/main" val="290634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and Content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Tex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946921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Content placeholder" descr="Content Placeholder&#10;">
            <a:extLst>
              <a:ext uri="{FF2B5EF4-FFF2-40B4-BE49-F238E27FC236}">
                <a16:creationId xmlns:a16="http://schemas.microsoft.com/office/drawing/2014/main" id="{815D66EC-DEC5-4A30-BF42-F752F345BA63}"/>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969124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Picture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
        <p:nvSpPr>
          <p:cNvPr id="5" name="Content placeholder" descr="Content Placeholder">
            <a:extLst>
              <a:ext uri="{FF2B5EF4-FFF2-40B4-BE49-F238E27FC236}">
                <a16:creationId xmlns:a16="http://schemas.microsoft.com/office/drawing/2014/main" id="{9E79150B-FB83-41F2-8652-BE8B674282C8}"/>
              </a:ext>
            </a:extLst>
          </p:cNvPr>
          <p:cNvSpPr>
            <a:spLocks noGrp="1"/>
          </p:cNvSpPr>
          <p:nvPr>
            <p:ph idx="1" hasCustomPrompt="1"/>
          </p:nvPr>
        </p:nvSpPr>
        <p:spPr>
          <a:xfrm>
            <a:off x="723900" y="1916114"/>
            <a:ext cx="501014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051525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title and 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7" name="Content placeholder" descr="Content Placeholder 1&#10;">
            <a:extLst>
              <a:ext uri="{FF2B5EF4-FFF2-40B4-BE49-F238E27FC236}">
                <a16:creationId xmlns:a16="http://schemas.microsoft.com/office/drawing/2014/main" id="{D1469A39-741F-4917-8D7C-21DA0715A715}"/>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8" name="Content placeholder" descr="Content Placeholder 2&#10;">
            <a:extLst>
              <a:ext uri="{FF2B5EF4-FFF2-40B4-BE49-F238E27FC236}">
                <a16:creationId xmlns:a16="http://schemas.microsoft.com/office/drawing/2014/main" id="{2B668054-5E8D-4925-9642-1F64E75D6BBF}"/>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20367845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Content placeholder" descr="Content Placeholder 1&#10;">
            <a:extLst>
              <a:ext uri="{FF2B5EF4-FFF2-40B4-BE49-F238E27FC236}">
                <a16:creationId xmlns:a16="http://schemas.microsoft.com/office/drawing/2014/main" id="{2500CC9D-2588-4F63-8F41-63780F460409}"/>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Content placeholder" descr="Content Placeholder 2&#10;">
            <a:extLst>
              <a:ext uri="{FF2B5EF4-FFF2-40B4-BE49-F238E27FC236}">
                <a16:creationId xmlns:a16="http://schemas.microsoft.com/office/drawing/2014/main" id="{B5B4E6AE-71F2-42FE-827B-F5B9F0694DE1}"/>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546151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 with Titles Text Only">
    <p:spTree>
      <p:nvGrpSpPr>
        <p:cNvPr id="1" name=""/>
        <p:cNvGrpSpPr/>
        <p:nvPr/>
      </p:nvGrpSpPr>
      <p:grpSpPr>
        <a:xfrm>
          <a:off x="0" y="0"/>
          <a:ext cx="0" cy="0"/>
          <a:chOff x="0" y="0"/>
          <a:chExt cx="0" cy="0"/>
        </a:xfrm>
      </p:grpSpPr>
      <p:sp>
        <p:nvSpPr>
          <p:cNvPr id="8" name="Content placeholder" descr="Content placeholder 1&#10;">
            <a:extLst>
              <a:ext uri="{FF2B5EF4-FFF2-40B4-BE49-F238E27FC236}">
                <a16:creationId xmlns:a16="http://schemas.microsoft.com/office/drawing/2014/main" id="{2F09B7A3-99DA-4E51-8C3F-FF21E87D39CF}"/>
              </a:ext>
            </a:extLst>
          </p:cNvPr>
          <p:cNvSpPr>
            <a:spLocks noGrp="1"/>
          </p:cNvSpPr>
          <p:nvPr>
            <p:ph idx="10"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9" name="Content placeholder" descr="Content Placeholder 2&#10;">
            <a:extLst>
              <a:ext uri="{FF2B5EF4-FFF2-40B4-BE49-F238E27FC236}">
                <a16:creationId xmlns:a16="http://schemas.microsoft.com/office/drawing/2014/main" id="{466CC21B-A807-410C-9860-1F5A8C41D518}"/>
              </a:ext>
            </a:extLst>
          </p:cNvPr>
          <p:cNvSpPr>
            <a:spLocks noGrp="1"/>
          </p:cNvSpPr>
          <p:nvPr>
            <p:ph idx="11"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5604779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title, 2 Content with Titles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11" name="Content placeholder" descr="Content Placeholder 1&#10;">
            <a:extLst>
              <a:ext uri="{FF2B5EF4-FFF2-40B4-BE49-F238E27FC236}">
                <a16:creationId xmlns:a16="http://schemas.microsoft.com/office/drawing/2014/main" id="{7E0DB8AC-8586-45D4-BE22-01411C96A32A}"/>
              </a:ext>
            </a:extLst>
          </p:cNvPr>
          <p:cNvSpPr>
            <a:spLocks noGrp="1"/>
          </p:cNvSpPr>
          <p:nvPr>
            <p:ph idx="11"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12" name="Content placeholder" descr="Content Placeholder 2&#10;">
            <a:extLst>
              <a:ext uri="{FF2B5EF4-FFF2-40B4-BE49-F238E27FC236}">
                <a16:creationId xmlns:a16="http://schemas.microsoft.com/office/drawing/2014/main" id="{3DF5AF15-C919-4856-A1A6-950AB21215A5}"/>
              </a:ext>
            </a:extLst>
          </p:cNvPr>
          <p:cNvSpPr>
            <a:spLocks noGrp="1"/>
          </p:cNvSpPr>
          <p:nvPr>
            <p:ph idx="12"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1181864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Closing</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1092485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black">
          <a:xfrm>
            <a:off x="723900" y="1916112"/>
            <a:ext cx="5730875"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bwMode="black">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774649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_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descr="Closing Text">
            <a:extLst>
              <a:ext uri="{FF2B5EF4-FFF2-40B4-BE49-F238E27FC236}">
                <a16:creationId xmlns:a16="http://schemas.microsoft.com/office/drawing/2014/main" id="{E85F9899-BFD1-4807-8708-1E812259E5CA}"/>
              </a:ext>
            </a:extLst>
          </p:cNvPr>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9" name="Subtitle" descr="Your name and contact details&#10;">
            <a:extLst>
              <a:ext uri="{FF2B5EF4-FFF2-40B4-BE49-F238E27FC236}">
                <a16:creationId xmlns:a16="http://schemas.microsoft.com/office/drawing/2014/main" id="{B7528459-641F-484E-9624-0D60B00D9D90}"/>
              </a:ext>
            </a:extLst>
          </p:cNvPr>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2172652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losing_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12862334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Closing_3">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360832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4_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white">
          <a:xfrm>
            <a:off x="723901" y="1916112"/>
            <a:ext cx="4637088" cy="2319405"/>
          </a:xfrm>
        </p:spPr>
        <p:txBody>
          <a:bodyPr anchor="b">
            <a:norm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bwMode="white">
          <a:xfrm>
            <a:off x="723901" y="5021982"/>
            <a:ext cx="4637088" cy="962894"/>
          </a:xfrm>
        </p:spPr>
        <p:txBody>
          <a:bodyPr>
            <a:norm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D2819E0F-3F31-401A-8C7B-BDAAF33EF2B2}"/>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14265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_5_pictu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1" y="1916112"/>
            <a:ext cx="4637088"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a:xfrm>
            <a:off x="723901" y="5021982"/>
            <a:ext cx="4637088" cy="96289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EE780411-7796-4872-9417-AED1A3C7AAF0}"/>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402062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Section</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48448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_1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1" y="4172669"/>
            <a:ext cx="4686300" cy="1112119"/>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58847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_2_picture">
    <p:bg bwMode="invGray">
      <p:bgPr>
        <a:solidFill>
          <a:schemeClr val="accent1"/>
        </a:solidFill>
        <a:effectLst/>
      </p:bgPr>
    </p:bg>
    <p:spTree>
      <p:nvGrpSpPr>
        <p:cNvPr id="1" name=""/>
        <p:cNvGrpSpPr/>
        <p:nvPr/>
      </p:nvGrpSpPr>
      <p:grpSpPr>
        <a:xfrm>
          <a:off x="0" y="0"/>
          <a:ext cx="0" cy="0"/>
          <a:chOff x="0" y="0"/>
          <a:chExt cx="0" cy="0"/>
        </a:xfrm>
      </p:grpSpPr>
      <p:sp>
        <p:nvSpPr>
          <p:cNvPr id="2" name="Title" descr="Section Title&#10;&#10;"/>
          <p:cNvSpPr>
            <a:spLocks noGrp="1"/>
          </p:cNvSpPr>
          <p:nvPr>
            <p:ph type="ctrTitle" hasCustomPrompt="1"/>
          </p:nvPr>
        </p:nvSpPr>
        <p:spPr>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10;"/>
          <p:cNvSpPr>
            <a:spLocks noGrp="1"/>
          </p:cNvSpPr>
          <p:nvPr>
            <p:ph type="subTitle" idx="1" hasCustomPrompt="1"/>
          </p:nvPr>
        </p:nvSpPr>
        <p:spPr>
          <a:xfrm>
            <a:off x="723901" y="4172669"/>
            <a:ext cx="4686300" cy="1112119"/>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2491548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descr="Slide Master Title&#10;"/>
          <p:cNvSpPr>
            <a:spLocks noGrp="1"/>
          </p:cNvSpPr>
          <p:nvPr>
            <p:ph type="title"/>
          </p:nvPr>
        </p:nvSpPr>
        <p:spPr>
          <a:xfrm>
            <a:off x="723900" y="675776"/>
            <a:ext cx="10744200" cy="373380"/>
          </a:xfrm>
          <a:prstGeom prst="rect">
            <a:avLst/>
          </a:prstGeom>
        </p:spPr>
        <p:txBody>
          <a:bodyPr vert="horz" lIns="0" tIns="0" rIns="0" bIns="0" rtlCol="0" anchor="t">
            <a:noAutofit/>
          </a:bodyPr>
          <a:lstStyle/>
          <a:p>
            <a:r>
              <a:rPr lang="en-US" dirty="0"/>
              <a:t>Slide Title</a:t>
            </a:r>
            <a:endParaRPr dirty="0"/>
          </a:p>
        </p:txBody>
      </p:sp>
      <p:sp>
        <p:nvSpPr>
          <p:cNvPr id="3" name="Text Placeholder 2" descr="Slide Master Text Box&#10;"/>
          <p:cNvSpPr>
            <a:spLocks noGrp="1"/>
          </p:cNvSpPr>
          <p:nvPr>
            <p:ph type="body" idx="1"/>
          </p:nvPr>
        </p:nvSpPr>
        <p:spPr>
          <a:xfrm>
            <a:off x="723900" y="1916114"/>
            <a:ext cx="10744200" cy="4068762"/>
          </a:xfrm>
          <a:prstGeom prst="rect">
            <a:avLst/>
          </a:prstGeom>
        </p:spPr>
        <p:txBody>
          <a:bodyPr vert="horz" lIns="0" tIns="0" rIns="0" bIns="0" rtlCol="0">
            <a:noAutofit/>
          </a:body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cxnSp>
        <p:nvCxnSpPr>
          <p:cNvPr id="11" name="Straight Connector 10">
            <a:extLst>
              <a:ext uri="{FF2B5EF4-FFF2-40B4-BE49-F238E27FC236}">
                <a16:creationId xmlns:a16="http://schemas.microsoft.com/office/drawing/2014/main" id="{678C7EBF-C146-4D1D-B132-4A0EAD955F02}"/>
              </a:ext>
            </a:extLst>
          </p:cNvPr>
          <p:cNvCxnSpPr>
            <a:cxnSpLocks/>
          </p:cNvCxnSpPr>
          <p:nvPr userDrawn="1"/>
        </p:nvCxnSpPr>
        <p:spPr>
          <a:xfrm>
            <a:off x="723900" y="6352753"/>
            <a:ext cx="10744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079954-F448-40DD-9A41-5A6C6EA476A6}"/>
              </a:ext>
            </a:extLst>
          </p:cNvPr>
          <p:cNvSpPr txBox="1"/>
          <p:nvPr userDrawn="1"/>
        </p:nvSpPr>
        <p:spPr>
          <a:xfrm>
            <a:off x="723900" y="6458536"/>
            <a:ext cx="2390775" cy="246221"/>
          </a:xfrm>
          <a:prstGeom prst="rect">
            <a:avLst/>
          </a:prstGeom>
          <a:noFill/>
        </p:spPr>
        <p:txBody>
          <a:bodyPr wrap="square" lIns="0" tIns="0" rIns="0" bIns="0" rtlCol="0">
            <a:noAutofit/>
          </a:bodyPr>
          <a:lstStyle/>
          <a:p>
            <a:r>
              <a:rPr lang="en-GB" sz="1000" dirty="0">
                <a:solidFill>
                  <a:schemeClr val="bg2"/>
                </a:solidFill>
                <a:latin typeface="Georgia" panose="02040502050405020303" pitchFamily="18" charset="0"/>
              </a:rPr>
              <a:t>Syracuse University</a:t>
            </a:r>
          </a:p>
        </p:txBody>
      </p:sp>
      <p:sp>
        <p:nvSpPr>
          <p:cNvPr id="14" name="TextBox 13">
            <a:extLst>
              <a:ext uri="{FF2B5EF4-FFF2-40B4-BE49-F238E27FC236}">
                <a16:creationId xmlns:a16="http://schemas.microsoft.com/office/drawing/2014/main" id="{9D2B3798-06D0-4AE6-B226-6897C12299AB}"/>
              </a:ext>
            </a:extLst>
          </p:cNvPr>
          <p:cNvSpPr txBox="1"/>
          <p:nvPr userDrawn="1"/>
        </p:nvSpPr>
        <p:spPr>
          <a:xfrm>
            <a:off x="9077325" y="6458536"/>
            <a:ext cx="2390775" cy="246221"/>
          </a:xfrm>
          <a:prstGeom prst="rect">
            <a:avLst/>
          </a:prstGeom>
          <a:noFill/>
        </p:spPr>
        <p:txBody>
          <a:bodyPr wrap="square" lIns="0" tIns="0" rIns="0" bIns="0" rtlCol="0">
            <a:noAutofit/>
          </a:bodyPr>
          <a:lstStyle/>
          <a:p>
            <a:pPr algn="r"/>
            <a:fld id="{34B31FBE-2F6E-4470-86B8-61BB6E82D732}" type="slidenum">
              <a:rPr lang="en-GB" sz="1000" smtClean="0">
                <a:solidFill>
                  <a:schemeClr val="bg2"/>
                </a:solidFill>
                <a:latin typeface="Georgia" panose="02040502050405020303" pitchFamily="18" charset="0"/>
              </a:rPr>
              <a:t>‹#›</a:t>
            </a:fld>
            <a:endParaRPr lang="en-GB" sz="1000" dirty="0">
              <a:solidFill>
                <a:schemeClr val="bg2"/>
              </a:solidFill>
              <a:latin typeface="Georgia" panose="02040502050405020303" pitchFamily="18" charset="0"/>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78" r:id="rId1"/>
    <p:sldLayoutId id="2147483649" r:id="rId2"/>
    <p:sldLayoutId id="2147483660" r:id="rId3"/>
    <p:sldLayoutId id="2147483661" r:id="rId4"/>
    <p:sldLayoutId id="2147483662" r:id="rId5"/>
    <p:sldLayoutId id="2147483663" r:id="rId6"/>
    <p:sldLayoutId id="2147483686" r:id="rId7"/>
    <p:sldLayoutId id="2147483687" r:id="rId8"/>
    <p:sldLayoutId id="2147483688" r:id="rId9"/>
    <p:sldLayoutId id="2147483689" r:id="rId10"/>
    <p:sldLayoutId id="2147483690" r:id="rId11"/>
    <p:sldLayoutId id="2147483679" r:id="rId12"/>
    <p:sldLayoutId id="2147483680" r:id="rId13"/>
    <p:sldLayoutId id="2147483654" r:id="rId14"/>
    <p:sldLayoutId id="2147483717" r:id="rId15"/>
    <p:sldLayoutId id="2147483720" r:id="rId16"/>
    <p:sldLayoutId id="2147483681" r:id="rId17"/>
    <p:sldLayoutId id="2147483682" r:id="rId18"/>
    <p:sldLayoutId id="2147483650" r:id="rId19"/>
    <p:sldLayoutId id="2147483718" r:id="rId20"/>
    <p:sldLayoutId id="2147483719" r:id="rId21"/>
    <p:sldLayoutId id="2147483693" r:id="rId22"/>
    <p:sldLayoutId id="2147483701" r:id="rId23"/>
    <p:sldLayoutId id="2147483694" r:id="rId24"/>
    <p:sldLayoutId id="2147483703" r:id="rId25"/>
    <p:sldLayoutId id="2147483683" r:id="rId26"/>
    <p:sldLayoutId id="2147483652" r:id="rId27"/>
    <p:sldLayoutId id="2147483653" r:id="rId28"/>
    <p:sldLayoutId id="2147483702" r:id="rId29"/>
    <p:sldLayoutId id="2147483700" r:id="rId30"/>
    <p:sldLayoutId id="2147483721" r:id="rId31"/>
    <p:sldLayoutId id="2147483707" r:id="rId32"/>
    <p:sldLayoutId id="2147483708" r:id="rId33"/>
    <p:sldLayoutId id="2147483711" r:id="rId34"/>
    <p:sldLayoutId id="2147483713" r:id="rId35"/>
    <p:sldLayoutId id="2147483714" r:id="rId36"/>
    <p:sldLayoutId id="2147483715" r:id="rId37"/>
    <p:sldLayoutId id="2147483716" r:id="rId38"/>
    <p:sldLayoutId id="2147483684" r:id="rId39"/>
    <p:sldLayoutId id="2147483685" r:id="rId40"/>
    <p:sldLayoutId id="2147483691" r:id="rId41"/>
    <p:sldLayoutId id="2147483692" r:id="rId42"/>
  </p:sldLayoutIdLst>
  <p:txStyles>
    <p:titleStyle>
      <a:lvl1pPr algn="l" defTabSz="914400" rtl="0" eaLnBrk="1" latinLnBrk="0" hangingPunct="1">
        <a:lnSpc>
          <a:spcPct val="90000"/>
        </a:lnSpc>
        <a:spcBef>
          <a:spcPct val="0"/>
        </a:spcBef>
        <a:buNone/>
        <a:defRPr sz="3200" kern="1200" spc="0" baseline="0">
          <a:solidFill>
            <a:schemeClr val="bg2"/>
          </a:solidFill>
          <a:latin typeface="+mj-lt"/>
          <a:ea typeface="+mj-ea"/>
          <a:cs typeface="+mj-cs"/>
        </a:defRPr>
      </a:lvl1pPr>
    </p:titleStyle>
    <p:bodyStyle>
      <a:lvl1pPr marL="223838" indent="-223838" algn="l" defTabSz="914400" rtl="0" eaLnBrk="1" latinLnBrk="0" hangingPunct="1">
        <a:lnSpc>
          <a:spcPct val="100000"/>
        </a:lnSpc>
        <a:spcBef>
          <a:spcPts val="0"/>
        </a:spcBef>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00000"/>
        </a:lnSpc>
        <a:spcBef>
          <a:spcPts val="0"/>
        </a:spcBef>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00000"/>
        </a:lnSpc>
        <a:spcBef>
          <a:spcPts val="0"/>
        </a:spcBef>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00000"/>
        </a:lnSpc>
        <a:spcBef>
          <a:spcPts val="0"/>
        </a:spcBef>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00000"/>
        </a:lnSpc>
        <a:spcBef>
          <a:spcPts val="0"/>
        </a:spcBef>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userDrawn="1">
          <p15:clr>
            <a:srgbClr val="F26B43"/>
          </p15:clr>
        </p15:guide>
        <p15:guide id="2" orient="horz" pos="1207" userDrawn="1">
          <p15:clr>
            <a:srgbClr val="F26B43"/>
          </p15:clr>
        </p15:guide>
        <p15:guide id="3" pos="7224" userDrawn="1">
          <p15:clr>
            <a:srgbClr val="F26B43"/>
          </p15:clr>
        </p15:guide>
        <p15:guide id="4" orient="horz" pos="3770" userDrawn="1">
          <p15:clr>
            <a:srgbClr val="F26B43"/>
          </p15:clr>
        </p15:guide>
        <p15:guide id="5" orient="horz" pos="436" userDrawn="1">
          <p15:clr>
            <a:srgbClr val="F26B43"/>
          </p15:clr>
        </p15:guide>
        <p15:guide id="6" pos="3839" userDrawn="1">
          <p15:clr>
            <a:srgbClr val="F26B43"/>
          </p15:clr>
        </p15:guide>
        <p15:guide id="7" pos="3612" userDrawn="1">
          <p15:clr>
            <a:srgbClr val="F26B43"/>
          </p15:clr>
        </p15:guide>
        <p15:guide id="8" pos="40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apluggg/Syracuse-MS-ADS-Portfolio-Milestone.git" TargetMode="External"/><Relationship Id="rId2" Type="http://schemas.openxmlformats.org/officeDocument/2006/relationships/hyperlink" Target="mailto:snagaraj@syr.edu" TargetMode="Externa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Presentation Title">
            <a:extLst>
              <a:ext uri="{FF2B5EF4-FFF2-40B4-BE49-F238E27FC236}">
                <a16:creationId xmlns:a16="http://schemas.microsoft.com/office/drawing/2014/main" id="{24DBA3A7-62F6-4DF4-9B24-8ACD2186E051}"/>
              </a:ext>
            </a:extLst>
          </p:cNvPr>
          <p:cNvSpPr>
            <a:spLocks noGrp="1"/>
          </p:cNvSpPr>
          <p:nvPr>
            <p:ph type="ctrTitle"/>
          </p:nvPr>
        </p:nvSpPr>
        <p:spPr/>
        <p:txBody>
          <a:bodyPr/>
          <a:lstStyle/>
          <a:p>
            <a:r>
              <a:rPr lang="en-US" dirty="0"/>
              <a:t>Portfolio Milestone Presentation</a:t>
            </a:r>
            <a:r>
              <a:rPr lang="en-US" dirty="0">
                <a:solidFill>
                  <a:schemeClr val="bg2"/>
                </a:solidFill>
              </a:rPr>
              <a:t>4</a:t>
            </a:r>
          </a:p>
        </p:txBody>
      </p:sp>
      <p:sp>
        <p:nvSpPr>
          <p:cNvPr id="3" name="Subtitle" descr="Presentation Subtitle">
            <a:extLst>
              <a:ext uri="{FF2B5EF4-FFF2-40B4-BE49-F238E27FC236}">
                <a16:creationId xmlns:a16="http://schemas.microsoft.com/office/drawing/2014/main" id="{1C29E4A6-70FB-49A2-8C60-DC1DA4C38A2B}"/>
              </a:ext>
            </a:extLst>
          </p:cNvPr>
          <p:cNvSpPr>
            <a:spLocks noGrp="1"/>
          </p:cNvSpPr>
          <p:nvPr>
            <p:ph type="subTitle" idx="1"/>
          </p:nvPr>
        </p:nvSpPr>
        <p:spPr/>
        <p:txBody>
          <a:bodyPr/>
          <a:lstStyle/>
          <a:p>
            <a:r>
              <a:rPr lang="en-US" dirty="0"/>
              <a:t>Shashank Nagaraja</a:t>
            </a:r>
          </a:p>
          <a:p>
            <a:r>
              <a:rPr lang="en-US" dirty="0"/>
              <a:t>Master’s in Applied Data Science</a:t>
            </a:r>
          </a:p>
        </p:txBody>
      </p:sp>
      <p:pic>
        <p:nvPicPr>
          <p:cNvPr id="6" name="Picture Placeholder" descr="Syracuse University Campus&#10;&#10;Aerial photo of campus buildings: Crouse, Maxwell, Eggers, and Tolley. The photo is taken in the fall. Trees are turning into yellows and browns in the background. ">
            <a:extLst>
              <a:ext uri="{FF2B5EF4-FFF2-40B4-BE49-F238E27FC236}">
                <a16:creationId xmlns:a16="http://schemas.microsoft.com/office/drawing/2014/main" id="{673149E3-6726-4ACC-B942-1D16BC9F5939}"/>
              </a:ext>
            </a:extLst>
          </p:cNvPr>
          <p:cNvPicPr>
            <a:picLocks noGrp="1" noChangeAspect="1"/>
          </p:cNvPicPr>
          <p:nvPr>
            <p:ph type="pic" sz="quarter" idx="10"/>
          </p:nvPr>
        </p:nvPicPr>
        <p:blipFill>
          <a:blip r:embed="rId2"/>
          <a:srcRect l="7458" r="7458"/>
          <a:stretch>
            <a:fillRect/>
          </a:stretch>
        </p:blipFill>
        <p:spPr/>
      </p:pic>
    </p:spTree>
    <p:extLst>
      <p:ext uri="{BB962C8B-B14F-4D97-AF65-F5344CB8AC3E}">
        <p14:creationId xmlns:p14="http://schemas.microsoft.com/office/powerpoint/2010/main" val="3862590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p:txBody>
          <a:bodyPr/>
          <a:lstStyle/>
          <a:p>
            <a:r>
              <a:rPr lang="en-US" dirty="0"/>
              <a:t>Project 2: Fashion MNIST</a:t>
            </a:r>
            <a:endParaRPr lang="en-US" dirty="0">
              <a:solidFill>
                <a:schemeClr val="bg2"/>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p:txBody>
          <a:bodyPr/>
          <a:lstStyle/>
          <a:p>
            <a:r>
              <a:rPr lang="en-US" dirty="0"/>
              <a:t>Exploring a complex dataset for benchmarking Classification Algorithms</a:t>
            </a:r>
          </a:p>
        </p:txBody>
      </p:sp>
      <p:sp>
        <p:nvSpPr>
          <p:cNvPr id="5" name="Picture Placeholder 4">
            <a:extLst>
              <a:ext uri="{FF2B5EF4-FFF2-40B4-BE49-F238E27FC236}">
                <a16:creationId xmlns:a16="http://schemas.microsoft.com/office/drawing/2014/main" id="{8BEFF38F-129E-9D45-A94F-1D106C35DAF9}"/>
              </a:ext>
            </a:extLst>
          </p:cNvPr>
          <p:cNvSpPr>
            <a:spLocks noGrp="1"/>
          </p:cNvSpPr>
          <p:nvPr>
            <p:ph type="pic" sz="quarter" idx="10"/>
          </p:nvPr>
        </p:nvSpPr>
        <p:spPr>
          <a:solidFill>
            <a:schemeClr val="tx1"/>
          </a:solidFill>
          <a:ln>
            <a:noFill/>
          </a:ln>
        </p:spPr>
        <p:style>
          <a:lnRef idx="2">
            <a:schemeClr val="dk1"/>
          </a:lnRef>
          <a:fillRef idx="1">
            <a:schemeClr val="lt1"/>
          </a:fillRef>
          <a:effectRef idx="0">
            <a:schemeClr val="dk1"/>
          </a:effectRef>
          <a:fontRef idx="minor">
            <a:schemeClr val="dk1"/>
          </a:fontRef>
        </p:style>
      </p:sp>
    </p:spTree>
    <p:extLst>
      <p:ext uri="{BB962C8B-B14F-4D97-AF65-F5344CB8AC3E}">
        <p14:creationId xmlns:p14="http://schemas.microsoft.com/office/powerpoint/2010/main" val="1088029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05523E38-23F6-4E58-8613-AEEA72D22149}"/>
              </a:ext>
            </a:extLst>
          </p:cNvPr>
          <p:cNvSpPr>
            <a:spLocks noGrp="1"/>
          </p:cNvSpPr>
          <p:nvPr>
            <p:ph type="title"/>
          </p:nvPr>
        </p:nvSpPr>
        <p:spPr>
          <a:xfrm>
            <a:off x="723900" y="675776"/>
            <a:ext cx="10744200" cy="373380"/>
          </a:xfrm>
        </p:spPr>
        <p:txBody>
          <a:bodyPr anchor="t">
            <a:normAutofit/>
          </a:bodyPr>
          <a:lstStyle/>
          <a:p>
            <a:r>
              <a:rPr lang="en-US" sz="2700"/>
              <a:t>Project 2: Fashion MNIST</a:t>
            </a:r>
          </a:p>
        </p:txBody>
      </p:sp>
      <p:sp>
        <p:nvSpPr>
          <p:cNvPr id="3" name="Content Placeholder" descr="Bullet List">
            <a:extLst>
              <a:ext uri="{FF2B5EF4-FFF2-40B4-BE49-F238E27FC236}">
                <a16:creationId xmlns:a16="http://schemas.microsoft.com/office/drawing/2014/main" id="{67CCE011-47CC-47FD-AAC7-DD458A8819B0}"/>
              </a:ext>
            </a:extLst>
          </p:cNvPr>
          <p:cNvSpPr>
            <a:spLocks noGrp="1"/>
          </p:cNvSpPr>
          <p:nvPr>
            <p:ph sz="half" idx="1"/>
          </p:nvPr>
        </p:nvSpPr>
        <p:spPr>
          <a:xfrm>
            <a:off x="730250" y="1905000"/>
            <a:ext cx="5003800" cy="4079875"/>
          </a:xfrm>
        </p:spPr>
        <p:txBody>
          <a:bodyPr>
            <a:normAutofit/>
          </a:bodyPr>
          <a:lstStyle/>
          <a:p>
            <a:r>
              <a:rPr lang="en-US" dirty="0"/>
              <a:t>MNIST is commonly used in the field of training image classification systems in Machine Learning. MNIST is a repository of 28X28 images of handwritten digits (numerals 0-9).</a:t>
            </a:r>
          </a:p>
          <a:p>
            <a:r>
              <a:rPr lang="en-US" dirty="0"/>
              <a:t>Primarily serves as a benchmark dataset against which multiple models are trained and evaluated.</a:t>
            </a:r>
          </a:p>
          <a:p>
            <a:r>
              <a:rPr lang="en-US" dirty="0"/>
              <a:t>With increasing access to model-building frameworks (</a:t>
            </a:r>
            <a:r>
              <a:rPr lang="en-US" dirty="0" err="1"/>
              <a:t>sklearn</a:t>
            </a:r>
            <a:r>
              <a:rPr lang="en-US" dirty="0"/>
              <a:t>, </a:t>
            </a:r>
            <a:r>
              <a:rPr lang="en-US" dirty="0" err="1"/>
              <a:t>tensorflow</a:t>
            </a:r>
            <a:r>
              <a:rPr lang="en-US" dirty="0"/>
              <a:t>, etc.) and computational power, the MNIST dataset has been criticized for not being complex enough.</a:t>
            </a:r>
          </a:p>
        </p:txBody>
      </p:sp>
      <p:pic>
        <p:nvPicPr>
          <p:cNvPr id="2050" name="Picture 2" descr="MNIST database - Wikipedia">
            <a:extLst>
              <a:ext uri="{FF2B5EF4-FFF2-40B4-BE49-F238E27FC236}">
                <a16:creationId xmlns:a16="http://schemas.microsoft.com/office/drawing/2014/main" id="{B1BF27D8-B71B-084A-93C4-30B959E96F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4776" y="2420510"/>
            <a:ext cx="5013324" cy="304885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58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9027-8E08-3F43-A5E1-94CE18F6651D}"/>
              </a:ext>
            </a:extLst>
          </p:cNvPr>
          <p:cNvSpPr>
            <a:spLocks noGrp="1"/>
          </p:cNvSpPr>
          <p:nvPr>
            <p:ph type="title"/>
          </p:nvPr>
        </p:nvSpPr>
        <p:spPr/>
        <p:txBody>
          <a:bodyPr/>
          <a:lstStyle/>
          <a:p>
            <a:r>
              <a:rPr lang="en-US" dirty="0"/>
              <a:t>Project 2:Fashion MNIST</a:t>
            </a:r>
          </a:p>
        </p:txBody>
      </p:sp>
      <p:sp>
        <p:nvSpPr>
          <p:cNvPr id="3" name="Content Placeholder 2">
            <a:extLst>
              <a:ext uri="{FF2B5EF4-FFF2-40B4-BE49-F238E27FC236}">
                <a16:creationId xmlns:a16="http://schemas.microsoft.com/office/drawing/2014/main" id="{A000A2D4-78AA-0345-BB93-543DF60C1162}"/>
              </a:ext>
            </a:extLst>
          </p:cNvPr>
          <p:cNvSpPr>
            <a:spLocks noGrp="1"/>
          </p:cNvSpPr>
          <p:nvPr>
            <p:ph sz="half" idx="1"/>
          </p:nvPr>
        </p:nvSpPr>
        <p:spPr/>
        <p:txBody>
          <a:bodyPr/>
          <a:lstStyle/>
          <a:p>
            <a:r>
              <a:rPr lang="en-US" dirty="0"/>
              <a:t>Fashion MNIST contains a training set of 60,000 images and a test set of 10,000 images obtained from the German fashion retailer Zalando.</a:t>
            </a:r>
          </a:p>
          <a:p>
            <a:r>
              <a:rPr lang="en-US" dirty="0"/>
              <a:t>Accurately represents the complexity of modern Computer Vision tasks.</a:t>
            </a:r>
          </a:p>
          <a:p>
            <a:r>
              <a:rPr lang="en-US" dirty="0"/>
              <a:t>Drop-in replacement for MNIST (same image size and train/test split</a:t>
            </a:r>
          </a:p>
          <a:p>
            <a:endParaRPr lang="en-US" dirty="0"/>
          </a:p>
        </p:txBody>
      </p:sp>
      <p:pic>
        <p:nvPicPr>
          <p:cNvPr id="6" name="Content Placeholder 5" descr="Shape&#10;&#10;Description automatically generated">
            <a:extLst>
              <a:ext uri="{FF2B5EF4-FFF2-40B4-BE49-F238E27FC236}">
                <a16:creationId xmlns:a16="http://schemas.microsoft.com/office/drawing/2014/main" id="{BC739A9E-23B3-CE43-9A44-C148232520A0}"/>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97737" y="2795587"/>
            <a:ext cx="3327400" cy="2298700"/>
          </a:xfrm>
          <a:prstGeom prst="rect">
            <a:avLst/>
          </a:prstGeom>
        </p:spPr>
      </p:pic>
    </p:spTree>
    <p:extLst>
      <p:ext uri="{BB962C8B-B14F-4D97-AF65-F5344CB8AC3E}">
        <p14:creationId xmlns:p14="http://schemas.microsoft.com/office/powerpoint/2010/main" val="290013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E8A4-7F1F-0E44-9589-3CAC969ABAEF}"/>
              </a:ext>
            </a:extLst>
          </p:cNvPr>
          <p:cNvSpPr>
            <a:spLocks noGrp="1"/>
          </p:cNvSpPr>
          <p:nvPr>
            <p:ph type="title"/>
          </p:nvPr>
        </p:nvSpPr>
        <p:spPr/>
        <p:txBody>
          <a:bodyPr/>
          <a:lstStyle/>
          <a:p>
            <a:r>
              <a:rPr lang="en-US" dirty="0"/>
              <a:t>Project 2: Fashion MNIST</a:t>
            </a:r>
          </a:p>
        </p:txBody>
      </p:sp>
      <p:sp>
        <p:nvSpPr>
          <p:cNvPr id="19" name="Cylinder 4">
            <a:extLst>
              <a:ext uri="{FF2B5EF4-FFF2-40B4-BE49-F238E27FC236}">
                <a16:creationId xmlns:a16="http://schemas.microsoft.com/office/drawing/2014/main" id="{02B41A6A-B43C-4D0E-8E68-EC593A2E0FC6}"/>
              </a:ext>
            </a:extLst>
          </p:cNvPr>
          <p:cNvSpPr/>
          <p:nvPr/>
        </p:nvSpPr>
        <p:spPr>
          <a:xfrm>
            <a:off x="1095557" y="1968556"/>
            <a:ext cx="2358829" cy="7909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Training Data</a:t>
            </a:r>
          </a:p>
        </p:txBody>
      </p:sp>
      <p:sp>
        <p:nvSpPr>
          <p:cNvPr id="20" name="Cylinder 5">
            <a:extLst>
              <a:ext uri="{FF2B5EF4-FFF2-40B4-BE49-F238E27FC236}">
                <a16:creationId xmlns:a16="http://schemas.microsoft.com/office/drawing/2014/main" id="{A41EFA2A-CEC6-4C3E-92BA-494AA0D99436}"/>
              </a:ext>
            </a:extLst>
          </p:cNvPr>
          <p:cNvSpPr/>
          <p:nvPr/>
        </p:nvSpPr>
        <p:spPr>
          <a:xfrm>
            <a:off x="4743717" y="1636782"/>
            <a:ext cx="725586" cy="14545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 name="Straight Arrow Connector 20">
            <a:extLst>
              <a:ext uri="{FF2B5EF4-FFF2-40B4-BE49-F238E27FC236}">
                <a16:creationId xmlns:a16="http://schemas.microsoft.com/office/drawing/2014/main" id="{CA811C60-9D11-44BE-A4E6-534B7BD22084}"/>
              </a:ext>
            </a:extLst>
          </p:cNvPr>
          <p:cNvCxnSpPr>
            <a:stCxn id="19" idx="4"/>
            <a:endCxn id="20" idx="2"/>
          </p:cNvCxnSpPr>
          <p:nvPr/>
        </p:nvCxnSpPr>
        <p:spPr>
          <a:xfrm flipV="1">
            <a:off x="3454386" y="2364054"/>
            <a:ext cx="12893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9">
            <a:extLst>
              <a:ext uri="{FF2B5EF4-FFF2-40B4-BE49-F238E27FC236}">
                <a16:creationId xmlns:a16="http://schemas.microsoft.com/office/drawing/2014/main" id="{AA4BBADC-8A70-4190-8594-F808AF35F439}"/>
              </a:ext>
            </a:extLst>
          </p:cNvPr>
          <p:cNvCxnSpPr>
            <a:cxnSpLocks/>
            <a:stCxn id="19" idx="3"/>
            <a:endCxn id="24" idx="1"/>
          </p:cNvCxnSpPr>
          <p:nvPr/>
        </p:nvCxnSpPr>
        <p:spPr>
          <a:xfrm rot="16200000" flipH="1">
            <a:off x="4099051" y="935474"/>
            <a:ext cx="1310910" cy="49590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7CB71F9-CD31-4AC4-82E1-495871EAE618}"/>
              </a:ext>
            </a:extLst>
          </p:cNvPr>
          <p:cNvSpPr/>
          <p:nvPr/>
        </p:nvSpPr>
        <p:spPr>
          <a:xfrm>
            <a:off x="7234040" y="1822899"/>
            <a:ext cx="1683144" cy="10823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Keras</a:t>
            </a:r>
            <a:endParaRPr lang="en-US" dirty="0"/>
          </a:p>
        </p:txBody>
      </p:sp>
      <p:sp>
        <p:nvSpPr>
          <p:cNvPr id="24" name="Rectangle 23">
            <a:extLst>
              <a:ext uri="{FF2B5EF4-FFF2-40B4-BE49-F238E27FC236}">
                <a16:creationId xmlns:a16="http://schemas.microsoft.com/office/drawing/2014/main" id="{FA0ECD7D-0BEF-4B83-9209-B39B70D33318}"/>
              </a:ext>
            </a:extLst>
          </p:cNvPr>
          <p:cNvSpPr/>
          <p:nvPr/>
        </p:nvSpPr>
        <p:spPr>
          <a:xfrm>
            <a:off x="7234040" y="3529308"/>
            <a:ext cx="1683144" cy="1082310"/>
          </a:xfrm>
          <a:prstGeom prst="rect">
            <a:avLst/>
          </a:prstGeom>
          <a:solidFill>
            <a:srgbClr val="C00000"/>
          </a:solidFill>
          <a:ln>
            <a:solidFill>
              <a:srgbClr val="8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KNN Classifier</a:t>
            </a:r>
          </a:p>
        </p:txBody>
      </p:sp>
      <p:cxnSp>
        <p:nvCxnSpPr>
          <p:cNvPr id="25" name="Straight Arrow Connector 24">
            <a:extLst>
              <a:ext uri="{FF2B5EF4-FFF2-40B4-BE49-F238E27FC236}">
                <a16:creationId xmlns:a16="http://schemas.microsoft.com/office/drawing/2014/main" id="{703C5F86-5AE2-4ED1-9C70-531411ED9287}"/>
              </a:ext>
            </a:extLst>
          </p:cNvPr>
          <p:cNvCxnSpPr>
            <a:stCxn id="20" idx="4"/>
            <a:endCxn id="23" idx="1"/>
          </p:cNvCxnSpPr>
          <p:nvPr/>
        </p:nvCxnSpPr>
        <p:spPr>
          <a:xfrm>
            <a:off x="5469303" y="2364054"/>
            <a:ext cx="1764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16">
            <a:extLst>
              <a:ext uri="{FF2B5EF4-FFF2-40B4-BE49-F238E27FC236}">
                <a16:creationId xmlns:a16="http://schemas.microsoft.com/office/drawing/2014/main" id="{85E13453-F2BB-437C-B351-D2462160AEDA}"/>
              </a:ext>
            </a:extLst>
          </p:cNvPr>
          <p:cNvSpPr txBox="1"/>
          <p:nvPr/>
        </p:nvSpPr>
        <p:spPr>
          <a:xfrm>
            <a:off x="3711307" y="2124744"/>
            <a:ext cx="1469379"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lumMod val="50000"/>
                  </a:schemeClr>
                </a:solidFill>
              </a:rPr>
              <a:t>Reshape</a:t>
            </a:r>
          </a:p>
        </p:txBody>
      </p:sp>
      <p:sp>
        <p:nvSpPr>
          <p:cNvPr id="27" name="Rectangle 26">
            <a:extLst>
              <a:ext uri="{FF2B5EF4-FFF2-40B4-BE49-F238E27FC236}">
                <a16:creationId xmlns:a16="http://schemas.microsoft.com/office/drawing/2014/main" id="{DEE89033-1D3A-41C2-BB58-E6E9DDACAA78}"/>
              </a:ext>
            </a:extLst>
          </p:cNvPr>
          <p:cNvSpPr/>
          <p:nvPr/>
        </p:nvSpPr>
        <p:spPr>
          <a:xfrm>
            <a:off x="7386440" y="3681708"/>
            <a:ext cx="1683144" cy="1082310"/>
          </a:xfrm>
          <a:prstGeom prst="rect">
            <a:avLst/>
          </a:prstGeom>
          <a:solidFill>
            <a:srgbClr val="C00000"/>
          </a:solidFill>
          <a:ln>
            <a:solidFill>
              <a:srgbClr val="8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KNN Classifier</a:t>
            </a:r>
          </a:p>
        </p:txBody>
      </p:sp>
      <p:sp>
        <p:nvSpPr>
          <p:cNvPr id="28" name="Rectangle 27">
            <a:extLst>
              <a:ext uri="{FF2B5EF4-FFF2-40B4-BE49-F238E27FC236}">
                <a16:creationId xmlns:a16="http://schemas.microsoft.com/office/drawing/2014/main" id="{0CDBE6B4-0F9E-44F7-8242-E092BC970DB8}"/>
              </a:ext>
            </a:extLst>
          </p:cNvPr>
          <p:cNvSpPr/>
          <p:nvPr/>
        </p:nvSpPr>
        <p:spPr>
          <a:xfrm>
            <a:off x="7538840" y="3834108"/>
            <a:ext cx="1683144" cy="1082310"/>
          </a:xfrm>
          <a:prstGeom prst="rect">
            <a:avLst/>
          </a:prstGeom>
          <a:solidFill>
            <a:srgbClr val="C00000"/>
          </a:solidFill>
          <a:ln>
            <a:solidFill>
              <a:srgbClr val="8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KNN Classifier</a:t>
            </a:r>
          </a:p>
        </p:txBody>
      </p:sp>
      <p:sp>
        <p:nvSpPr>
          <p:cNvPr id="29" name="Rectangle 28">
            <a:extLst>
              <a:ext uri="{FF2B5EF4-FFF2-40B4-BE49-F238E27FC236}">
                <a16:creationId xmlns:a16="http://schemas.microsoft.com/office/drawing/2014/main" id="{F73D810F-C80A-4BC2-A349-7171654D0C62}"/>
              </a:ext>
            </a:extLst>
          </p:cNvPr>
          <p:cNvSpPr/>
          <p:nvPr/>
        </p:nvSpPr>
        <p:spPr>
          <a:xfrm>
            <a:off x="7691240" y="3986508"/>
            <a:ext cx="1683144" cy="1082310"/>
          </a:xfrm>
          <a:prstGeom prst="rect">
            <a:avLst/>
          </a:prstGeom>
          <a:solidFill>
            <a:srgbClr val="C00000"/>
          </a:solidFill>
          <a:ln>
            <a:solidFill>
              <a:srgbClr val="8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KNN Classifier</a:t>
            </a:r>
          </a:p>
        </p:txBody>
      </p:sp>
      <p:sp>
        <p:nvSpPr>
          <p:cNvPr id="30" name="Rectangle 29">
            <a:extLst>
              <a:ext uri="{FF2B5EF4-FFF2-40B4-BE49-F238E27FC236}">
                <a16:creationId xmlns:a16="http://schemas.microsoft.com/office/drawing/2014/main" id="{95AD87D3-D6CA-4037-AABA-66B45AEECD4C}"/>
              </a:ext>
            </a:extLst>
          </p:cNvPr>
          <p:cNvSpPr/>
          <p:nvPr/>
        </p:nvSpPr>
        <p:spPr>
          <a:xfrm>
            <a:off x="7843640" y="4138908"/>
            <a:ext cx="1683144" cy="108231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Naïve Bayes Classifier</a:t>
            </a:r>
          </a:p>
        </p:txBody>
      </p:sp>
      <p:sp>
        <p:nvSpPr>
          <p:cNvPr id="31" name="Right Brace 30">
            <a:extLst>
              <a:ext uri="{FF2B5EF4-FFF2-40B4-BE49-F238E27FC236}">
                <a16:creationId xmlns:a16="http://schemas.microsoft.com/office/drawing/2014/main" id="{6E3B1360-D4E1-4949-AD36-4010BE26DF74}"/>
              </a:ext>
            </a:extLst>
          </p:cNvPr>
          <p:cNvSpPr/>
          <p:nvPr/>
        </p:nvSpPr>
        <p:spPr>
          <a:xfrm rot="19433105">
            <a:off x="9408204" y="3184525"/>
            <a:ext cx="165886" cy="10135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2" name="TextBox 22">
            <a:extLst>
              <a:ext uri="{FF2B5EF4-FFF2-40B4-BE49-F238E27FC236}">
                <a16:creationId xmlns:a16="http://schemas.microsoft.com/office/drawing/2014/main" id="{6472F8CB-8DA8-46AC-9724-0A1B746AF412}"/>
              </a:ext>
            </a:extLst>
          </p:cNvPr>
          <p:cNvSpPr txBox="1"/>
          <p:nvPr/>
        </p:nvSpPr>
        <p:spPr>
          <a:xfrm>
            <a:off x="9623888" y="3349389"/>
            <a:ext cx="1469379" cy="57708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lumMod val="50000"/>
                  </a:schemeClr>
                </a:solidFill>
              </a:rPr>
              <a:t>Hyperparameter Optimization through </a:t>
            </a:r>
            <a:r>
              <a:rPr lang="en-US" sz="1050" dirty="0" err="1">
                <a:solidFill>
                  <a:schemeClr val="bg1">
                    <a:lumMod val="50000"/>
                  </a:schemeClr>
                </a:solidFill>
              </a:rPr>
              <a:t>RandomizedSearchCV</a:t>
            </a:r>
            <a:endParaRPr lang="en-US" sz="1050" dirty="0">
              <a:solidFill>
                <a:schemeClr val="bg1">
                  <a:lumMod val="50000"/>
                </a:schemeClr>
              </a:solidFill>
            </a:endParaRPr>
          </a:p>
        </p:txBody>
      </p:sp>
    </p:spTree>
    <p:extLst>
      <p:ext uri="{BB962C8B-B14F-4D97-AF65-F5344CB8AC3E}">
        <p14:creationId xmlns:p14="http://schemas.microsoft.com/office/powerpoint/2010/main" val="2784310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2661-BB22-D446-8B26-100BCB3D1E25}"/>
              </a:ext>
            </a:extLst>
          </p:cNvPr>
          <p:cNvSpPr>
            <a:spLocks noGrp="1"/>
          </p:cNvSpPr>
          <p:nvPr>
            <p:ph type="title"/>
          </p:nvPr>
        </p:nvSpPr>
        <p:spPr/>
        <p:txBody>
          <a:bodyPr/>
          <a:lstStyle/>
          <a:p>
            <a:r>
              <a:rPr lang="en-US" dirty="0"/>
              <a:t>Project 2: Fashion MNIST</a:t>
            </a:r>
          </a:p>
        </p:txBody>
      </p:sp>
      <p:sp>
        <p:nvSpPr>
          <p:cNvPr id="5" name="Rectangle 4">
            <a:extLst>
              <a:ext uri="{FF2B5EF4-FFF2-40B4-BE49-F238E27FC236}">
                <a16:creationId xmlns:a16="http://schemas.microsoft.com/office/drawing/2014/main" id="{1F6C748A-0394-A84E-BC4D-3539EF0F2BD5}"/>
              </a:ext>
            </a:extLst>
          </p:cNvPr>
          <p:cNvSpPr/>
          <p:nvPr/>
        </p:nvSpPr>
        <p:spPr>
          <a:xfrm>
            <a:off x="5189043" y="1916417"/>
            <a:ext cx="1683144" cy="10823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Keras</a:t>
            </a:r>
            <a:endParaRPr lang="en-US" dirty="0"/>
          </a:p>
        </p:txBody>
      </p:sp>
      <p:sp>
        <p:nvSpPr>
          <p:cNvPr id="6" name="Rectangle 5">
            <a:extLst>
              <a:ext uri="{FF2B5EF4-FFF2-40B4-BE49-F238E27FC236}">
                <a16:creationId xmlns:a16="http://schemas.microsoft.com/office/drawing/2014/main" id="{A6465EA8-2876-2B4D-B6BE-3D4D50ADD65F}"/>
              </a:ext>
            </a:extLst>
          </p:cNvPr>
          <p:cNvSpPr/>
          <p:nvPr/>
        </p:nvSpPr>
        <p:spPr>
          <a:xfrm>
            <a:off x="5189043" y="3571561"/>
            <a:ext cx="1683144" cy="108231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Naïve Bayes Classifier</a:t>
            </a:r>
          </a:p>
        </p:txBody>
      </p:sp>
      <p:sp>
        <p:nvSpPr>
          <p:cNvPr id="7" name="Cylinder 23">
            <a:extLst>
              <a:ext uri="{FF2B5EF4-FFF2-40B4-BE49-F238E27FC236}">
                <a16:creationId xmlns:a16="http://schemas.microsoft.com/office/drawing/2014/main" id="{B60CF167-1F5C-754D-BB55-7F244DCBDAB9}"/>
              </a:ext>
            </a:extLst>
          </p:cNvPr>
          <p:cNvSpPr/>
          <p:nvPr/>
        </p:nvSpPr>
        <p:spPr>
          <a:xfrm>
            <a:off x="925547" y="3047408"/>
            <a:ext cx="2358829" cy="7909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a:t>
            </a:r>
          </a:p>
        </p:txBody>
      </p:sp>
      <p:cxnSp>
        <p:nvCxnSpPr>
          <p:cNvPr id="8" name="Connector: Elbow 13">
            <a:extLst>
              <a:ext uri="{FF2B5EF4-FFF2-40B4-BE49-F238E27FC236}">
                <a16:creationId xmlns:a16="http://schemas.microsoft.com/office/drawing/2014/main" id="{1A29BF19-2373-584C-B8E9-CB07A3BA1A71}"/>
              </a:ext>
            </a:extLst>
          </p:cNvPr>
          <p:cNvCxnSpPr>
            <a:cxnSpLocks/>
            <a:stCxn id="7" idx="3"/>
            <a:endCxn id="6" idx="1"/>
          </p:cNvCxnSpPr>
          <p:nvPr/>
        </p:nvCxnSpPr>
        <p:spPr>
          <a:xfrm rot="16200000" flipH="1">
            <a:off x="3509847" y="2433519"/>
            <a:ext cx="274311" cy="30840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24">
            <a:extLst>
              <a:ext uri="{FF2B5EF4-FFF2-40B4-BE49-F238E27FC236}">
                <a16:creationId xmlns:a16="http://schemas.microsoft.com/office/drawing/2014/main" id="{9A30654C-7F93-4244-8B21-A28EA5CFB9CD}"/>
              </a:ext>
            </a:extLst>
          </p:cNvPr>
          <p:cNvCxnSpPr>
            <a:stCxn id="7" idx="1"/>
            <a:endCxn id="5" idx="1"/>
          </p:cNvCxnSpPr>
          <p:nvPr/>
        </p:nvCxnSpPr>
        <p:spPr>
          <a:xfrm rot="5400000" flipH="1" flipV="1">
            <a:off x="3352084" y="1210450"/>
            <a:ext cx="589836" cy="30840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B33F905-D929-FD48-BE05-50A67EBDF6B3}"/>
              </a:ext>
            </a:extLst>
          </p:cNvPr>
          <p:cNvSpPr txBox="1"/>
          <p:nvPr/>
        </p:nvSpPr>
        <p:spPr>
          <a:xfrm>
            <a:off x="3341353" y="2218978"/>
            <a:ext cx="1469379" cy="261610"/>
          </a:xfrm>
          <a:prstGeom prst="rect">
            <a:avLst/>
          </a:prstGeom>
          <a:noFill/>
        </p:spPr>
        <p:txBody>
          <a:bodyPr wrap="square" rtlCol="0">
            <a:spAutoFit/>
          </a:bodyPr>
          <a:lstStyle/>
          <a:p>
            <a:r>
              <a:rPr lang="en-US" sz="1050" dirty="0">
                <a:solidFill>
                  <a:schemeClr val="bg1">
                    <a:lumMod val="50000"/>
                  </a:schemeClr>
                </a:solidFill>
              </a:rPr>
              <a:t>Reshape</a:t>
            </a:r>
          </a:p>
        </p:txBody>
      </p:sp>
      <p:sp>
        <p:nvSpPr>
          <p:cNvPr id="11" name="Flowchart: Internal Storage 27">
            <a:extLst>
              <a:ext uri="{FF2B5EF4-FFF2-40B4-BE49-F238E27FC236}">
                <a16:creationId xmlns:a16="http://schemas.microsoft.com/office/drawing/2014/main" id="{F4F8281A-A57E-AC46-9504-316C1AD2E889}"/>
              </a:ext>
            </a:extLst>
          </p:cNvPr>
          <p:cNvSpPr/>
          <p:nvPr/>
        </p:nvSpPr>
        <p:spPr>
          <a:xfrm>
            <a:off x="7850322" y="1702745"/>
            <a:ext cx="566767" cy="1509654"/>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Internal Storage 28">
            <a:extLst>
              <a:ext uri="{FF2B5EF4-FFF2-40B4-BE49-F238E27FC236}">
                <a16:creationId xmlns:a16="http://schemas.microsoft.com/office/drawing/2014/main" id="{76B551C8-0ACC-B14A-B340-D449B9D3DC18}"/>
              </a:ext>
            </a:extLst>
          </p:cNvPr>
          <p:cNvSpPr/>
          <p:nvPr/>
        </p:nvSpPr>
        <p:spPr>
          <a:xfrm>
            <a:off x="7850322" y="3351909"/>
            <a:ext cx="566767" cy="1509654"/>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17524C1-A040-FB4B-A18C-45DCFD1A528E}"/>
              </a:ext>
            </a:extLst>
          </p:cNvPr>
          <p:cNvSpPr txBox="1"/>
          <p:nvPr/>
        </p:nvSpPr>
        <p:spPr>
          <a:xfrm>
            <a:off x="7735999" y="1379074"/>
            <a:ext cx="795411" cy="253916"/>
          </a:xfrm>
          <a:prstGeom prst="rect">
            <a:avLst/>
          </a:prstGeom>
          <a:noFill/>
        </p:spPr>
        <p:txBody>
          <a:bodyPr wrap="none" rtlCol="0">
            <a:spAutoFit/>
          </a:bodyPr>
          <a:lstStyle/>
          <a:p>
            <a:r>
              <a:rPr lang="en-US" sz="1050" dirty="0">
                <a:solidFill>
                  <a:schemeClr val="bg1">
                    <a:lumMod val="50000"/>
                  </a:schemeClr>
                </a:solidFill>
              </a:rPr>
              <a:t>Predictions</a:t>
            </a:r>
          </a:p>
        </p:txBody>
      </p:sp>
      <p:cxnSp>
        <p:nvCxnSpPr>
          <p:cNvPr id="14" name="Straight Arrow Connector 13">
            <a:extLst>
              <a:ext uri="{FF2B5EF4-FFF2-40B4-BE49-F238E27FC236}">
                <a16:creationId xmlns:a16="http://schemas.microsoft.com/office/drawing/2014/main" id="{9937EED3-641F-3A4D-8032-136DFE388092}"/>
              </a:ext>
            </a:extLst>
          </p:cNvPr>
          <p:cNvCxnSpPr>
            <a:stCxn id="5" idx="3"/>
            <a:endCxn id="11" idx="1"/>
          </p:cNvCxnSpPr>
          <p:nvPr/>
        </p:nvCxnSpPr>
        <p:spPr>
          <a:xfrm>
            <a:off x="6872187" y="2457572"/>
            <a:ext cx="9781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65CDAE-A961-6844-B0D3-65257B268248}"/>
              </a:ext>
            </a:extLst>
          </p:cNvPr>
          <p:cNvCxnSpPr>
            <a:stCxn id="6" idx="3"/>
            <a:endCxn id="12" idx="1"/>
          </p:cNvCxnSpPr>
          <p:nvPr/>
        </p:nvCxnSpPr>
        <p:spPr>
          <a:xfrm flipV="1">
            <a:off x="6872187" y="4106736"/>
            <a:ext cx="978135" cy="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58F270-F8A0-024F-A464-3201FE07A97A}"/>
              </a:ext>
            </a:extLst>
          </p:cNvPr>
          <p:cNvSpPr txBox="1"/>
          <p:nvPr/>
        </p:nvSpPr>
        <p:spPr>
          <a:xfrm>
            <a:off x="9497370" y="2751744"/>
            <a:ext cx="187735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50000"/>
                  </a:schemeClr>
                </a:solidFill>
              </a:rPr>
              <a:t>Accuracy</a:t>
            </a:r>
          </a:p>
          <a:p>
            <a:pPr marL="285750" indent="-285750">
              <a:buFont typeface="Arial" panose="020B0604020202020204" pitchFamily="34" charset="0"/>
              <a:buChar char="•"/>
            </a:pPr>
            <a:r>
              <a:rPr lang="en-US" dirty="0">
                <a:solidFill>
                  <a:schemeClr val="bg1">
                    <a:lumMod val="50000"/>
                  </a:schemeClr>
                </a:solidFill>
              </a:rPr>
              <a:t>F-score</a:t>
            </a:r>
          </a:p>
          <a:p>
            <a:pPr marL="285750" indent="-285750">
              <a:buFont typeface="Arial" panose="020B0604020202020204" pitchFamily="34" charset="0"/>
              <a:buChar char="•"/>
            </a:pPr>
            <a:r>
              <a:rPr lang="en-US" dirty="0">
                <a:solidFill>
                  <a:schemeClr val="bg1">
                    <a:lumMod val="50000"/>
                  </a:schemeClr>
                </a:solidFill>
              </a:rPr>
              <a:t>Precision</a:t>
            </a:r>
          </a:p>
          <a:p>
            <a:pPr marL="285750" indent="-285750">
              <a:buFont typeface="Arial" panose="020B0604020202020204" pitchFamily="34" charset="0"/>
              <a:buChar char="•"/>
            </a:pPr>
            <a:r>
              <a:rPr lang="en-US" dirty="0">
                <a:solidFill>
                  <a:schemeClr val="bg1">
                    <a:lumMod val="50000"/>
                  </a:schemeClr>
                </a:solidFill>
              </a:rPr>
              <a:t>Recall</a:t>
            </a:r>
          </a:p>
        </p:txBody>
      </p:sp>
    </p:spTree>
    <p:extLst>
      <p:ext uri="{BB962C8B-B14F-4D97-AF65-F5344CB8AC3E}">
        <p14:creationId xmlns:p14="http://schemas.microsoft.com/office/powerpoint/2010/main" val="277423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B268-5EEE-8849-8167-A63C50018851}"/>
              </a:ext>
            </a:extLst>
          </p:cNvPr>
          <p:cNvSpPr>
            <a:spLocks noGrp="1"/>
          </p:cNvSpPr>
          <p:nvPr>
            <p:ph type="title"/>
          </p:nvPr>
        </p:nvSpPr>
        <p:spPr/>
        <p:txBody>
          <a:bodyPr/>
          <a:lstStyle/>
          <a:p>
            <a:r>
              <a:rPr lang="en-US" dirty="0"/>
              <a:t>Project 2: Fashion MNIST</a:t>
            </a:r>
          </a:p>
        </p:txBody>
      </p:sp>
      <p:sp>
        <p:nvSpPr>
          <p:cNvPr id="3" name="Content Placeholder 2">
            <a:extLst>
              <a:ext uri="{FF2B5EF4-FFF2-40B4-BE49-F238E27FC236}">
                <a16:creationId xmlns:a16="http://schemas.microsoft.com/office/drawing/2014/main" id="{B55D896C-FC16-124D-821B-CE5B577692F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69941A9-FCDB-8941-841C-A508821EB3EC}"/>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6A041AB-E058-7D4A-9543-A561FFDEBED9}"/>
              </a:ext>
            </a:extLst>
          </p:cNvPr>
          <p:cNvPicPr>
            <a:picLocks noChangeAspect="1"/>
          </p:cNvPicPr>
          <p:nvPr/>
        </p:nvPicPr>
        <p:blipFill>
          <a:blip r:embed="rId2"/>
          <a:stretch>
            <a:fillRect/>
          </a:stretch>
        </p:blipFill>
        <p:spPr>
          <a:xfrm>
            <a:off x="328022" y="3397600"/>
            <a:ext cx="3743325" cy="2676525"/>
          </a:xfrm>
          <a:prstGeom prst="rect">
            <a:avLst/>
          </a:prstGeom>
        </p:spPr>
      </p:pic>
      <p:pic>
        <p:nvPicPr>
          <p:cNvPr id="6" name="Picture 5">
            <a:extLst>
              <a:ext uri="{FF2B5EF4-FFF2-40B4-BE49-F238E27FC236}">
                <a16:creationId xmlns:a16="http://schemas.microsoft.com/office/drawing/2014/main" id="{2D07E84D-FBC2-C44A-B25F-025187A6E595}"/>
              </a:ext>
            </a:extLst>
          </p:cNvPr>
          <p:cNvPicPr>
            <a:picLocks noChangeAspect="1"/>
          </p:cNvPicPr>
          <p:nvPr/>
        </p:nvPicPr>
        <p:blipFill>
          <a:blip r:embed="rId3"/>
          <a:stretch>
            <a:fillRect/>
          </a:stretch>
        </p:blipFill>
        <p:spPr>
          <a:xfrm>
            <a:off x="4035923" y="3397600"/>
            <a:ext cx="3676650" cy="2724150"/>
          </a:xfrm>
          <a:prstGeom prst="rect">
            <a:avLst/>
          </a:prstGeom>
        </p:spPr>
      </p:pic>
      <p:pic>
        <p:nvPicPr>
          <p:cNvPr id="7" name="Picture 6">
            <a:extLst>
              <a:ext uri="{FF2B5EF4-FFF2-40B4-BE49-F238E27FC236}">
                <a16:creationId xmlns:a16="http://schemas.microsoft.com/office/drawing/2014/main" id="{FD7BD686-AFAF-F84F-B624-A524F675AB54}"/>
              </a:ext>
            </a:extLst>
          </p:cNvPr>
          <p:cNvPicPr>
            <a:picLocks noChangeAspect="1"/>
          </p:cNvPicPr>
          <p:nvPr/>
        </p:nvPicPr>
        <p:blipFill>
          <a:blip r:embed="rId4"/>
          <a:stretch>
            <a:fillRect/>
          </a:stretch>
        </p:blipFill>
        <p:spPr>
          <a:xfrm>
            <a:off x="7898291" y="3462338"/>
            <a:ext cx="4010025" cy="2714625"/>
          </a:xfrm>
          <a:prstGeom prst="rect">
            <a:avLst/>
          </a:prstGeom>
        </p:spPr>
      </p:pic>
      <p:sp>
        <p:nvSpPr>
          <p:cNvPr id="8" name="Content Placeholder 2">
            <a:extLst>
              <a:ext uri="{FF2B5EF4-FFF2-40B4-BE49-F238E27FC236}">
                <a16:creationId xmlns:a16="http://schemas.microsoft.com/office/drawing/2014/main" id="{4C5E1638-A5CF-E84D-AC25-2A384D10FABA}"/>
              </a:ext>
            </a:extLst>
          </p:cNvPr>
          <p:cNvSpPr txBox="1">
            <a:spLocks/>
          </p:cNvSpPr>
          <p:nvPr/>
        </p:nvSpPr>
        <p:spPr>
          <a:xfrm>
            <a:off x="838200" y="1825625"/>
            <a:ext cx="10515600" cy="4351338"/>
          </a:xfrm>
          <a:prstGeom prst="rect">
            <a:avLst/>
          </a:prstGeom>
        </p:spPr>
        <p:txBody>
          <a:bodyPr vert="horz" lIns="0" tIns="0" rIns="0" bIns="0" rtlCol="0">
            <a:normAutofit/>
          </a:bodyPr>
          <a:lstStyle>
            <a:lvl1pPr marL="223838" indent="-223838" algn="l" defTabSz="914400" rtl="0" eaLnBrk="1" latinLnBrk="0" hangingPunct="1">
              <a:lnSpc>
                <a:spcPct val="110000"/>
              </a:lnSpc>
              <a:spcBef>
                <a:spcPts val="0"/>
              </a:spcBef>
              <a:spcAft>
                <a:spcPts val="1200"/>
              </a:spcAft>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10000"/>
              </a:lnSpc>
              <a:spcBef>
                <a:spcPts val="0"/>
              </a:spcBef>
              <a:spcAft>
                <a:spcPts val="1200"/>
              </a:spcAft>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10000"/>
              </a:lnSpc>
              <a:spcBef>
                <a:spcPts val="0"/>
              </a:spcBef>
              <a:spcAft>
                <a:spcPts val="1200"/>
              </a:spcAft>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10000"/>
              </a:lnSpc>
              <a:spcBef>
                <a:spcPts val="0"/>
              </a:spcBef>
              <a:spcAft>
                <a:spcPts val="1200"/>
              </a:spcAft>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10000"/>
              </a:lnSpc>
              <a:spcBef>
                <a:spcPts val="0"/>
              </a:spcBef>
              <a:spcAft>
                <a:spcPts val="1200"/>
              </a:spcAft>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a:t>Keras Model has the highest accuracy (~ 90%)</a:t>
            </a:r>
          </a:p>
          <a:p>
            <a:r>
              <a:rPr lang="en-US"/>
              <a:t>Confusion in classifying “T-shirt/top”, “Shirt”, and “Coat” classes</a:t>
            </a:r>
            <a:endParaRPr lang="en-US" dirty="0"/>
          </a:p>
        </p:txBody>
      </p:sp>
    </p:spTree>
    <p:extLst>
      <p:ext uri="{BB962C8B-B14F-4D97-AF65-F5344CB8AC3E}">
        <p14:creationId xmlns:p14="http://schemas.microsoft.com/office/powerpoint/2010/main" val="2188937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28AD-2829-AA4D-B99F-DF8420ACB1A0}"/>
              </a:ext>
            </a:extLst>
          </p:cNvPr>
          <p:cNvSpPr>
            <a:spLocks noGrp="1"/>
          </p:cNvSpPr>
          <p:nvPr>
            <p:ph type="ctrTitle"/>
          </p:nvPr>
        </p:nvSpPr>
        <p:spPr/>
        <p:txBody>
          <a:bodyPr/>
          <a:lstStyle/>
          <a:p>
            <a:r>
              <a:rPr lang="en-US" dirty="0"/>
              <a:t>Project 3: Political Party Classifier</a:t>
            </a:r>
          </a:p>
        </p:txBody>
      </p:sp>
      <p:sp>
        <p:nvSpPr>
          <p:cNvPr id="3" name="Subtitle 2">
            <a:extLst>
              <a:ext uri="{FF2B5EF4-FFF2-40B4-BE49-F238E27FC236}">
                <a16:creationId xmlns:a16="http://schemas.microsoft.com/office/drawing/2014/main" id="{5DA0F3F0-119E-5242-AC9F-E0E8356255FB}"/>
              </a:ext>
            </a:extLst>
          </p:cNvPr>
          <p:cNvSpPr>
            <a:spLocks noGrp="1"/>
          </p:cNvSpPr>
          <p:nvPr>
            <p:ph type="subTitle" idx="1"/>
          </p:nvPr>
        </p:nvSpPr>
        <p:spPr/>
        <p:txBody>
          <a:bodyPr/>
          <a:lstStyle/>
          <a:p>
            <a:r>
              <a:rPr lang="en-US" dirty="0"/>
              <a:t>Predict party affiliation from model trained on tweets made by US politicians</a:t>
            </a:r>
          </a:p>
        </p:txBody>
      </p:sp>
      <p:sp>
        <p:nvSpPr>
          <p:cNvPr id="4" name="Picture Placeholder 3">
            <a:extLst>
              <a:ext uri="{FF2B5EF4-FFF2-40B4-BE49-F238E27FC236}">
                <a16:creationId xmlns:a16="http://schemas.microsoft.com/office/drawing/2014/main" id="{FE8BE0B1-B0A4-1245-8DAC-1A7EA98194F5}"/>
              </a:ext>
            </a:extLst>
          </p:cNvPr>
          <p:cNvSpPr>
            <a:spLocks noGrp="1"/>
          </p:cNvSpPr>
          <p:nvPr>
            <p:ph type="pic" sz="quarter" idx="10"/>
          </p:nvPr>
        </p:nvSpPr>
        <p:spPr>
          <a:solidFill>
            <a:schemeClr val="tx1"/>
          </a:solidFill>
        </p:spPr>
      </p:sp>
    </p:spTree>
    <p:extLst>
      <p:ext uri="{BB962C8B-B14F-4D97-AF65-F5344CB8AC3E}">
        <p14:creationId xmlns:p14="http://schemas.microsoft.com/office/powerpoint/2010/main" val="91903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4A3D-29C1-7E49-890D-CE451E729F2B}"/>
              </a:ext>
            </a:extLst>
          </p:cNvPr>
          <p:cNvSpPr>
            <a:spLocks noGrp="1"/>
          </p:cNvSpPr>
          <p:nvPr>
            <p:ph type="title"/>
          </p:nvPr>
        </p:nvSpPr>
        <p:spPr/>
        <p:txBody>
          <a:bodyPr/>
          <a:lstStyle/>
          <a:p>
            <a:r>
              <a:rPr lang="en-US" dirty="0"/>
              <a:t>Project 3: Political Party Classifier</a:t>
            </a:r>
          </a:p>
        </p:txBody>
      </p:sp>
      <p:sp>
        <p:nvSpPr>
          <p:cNvPr id="3" name="Content Placeholder 2">
            <a:extLst>
              <a:ext uri="{FF2B5EF4-FFF2-40B4-BE49-F238E27FC236}">
                <a16:creationId xmlns:a16="http://schemas.microsoft.com/office/drawing/2014/main" id="{B1F4117C-38A9-574C-8948-B3EF45C18FB7}"/>
              </a:ext>
            </a:extLst>
          </p:cNvPr>
          <p:cNvSpPr>
            <a:spLocks noGrp="1"/>
          </p:cNvSpPr>
          <p:nvPr>
            <p:ph idx="1"/>
          </p:nvPr>
        </p:nvSpPr>
        <p:spPr/>
        <p:txBody>
          <a:bodyPr/>
          <a:lstStyle/>
          <a:p>
            <a:r>
              <a:rPr lang="en-US" dirty="0"/>
              <a:t>Complex socio-political conundrums like abortion, the COVID-19 pandemic and President Trump’s election are hot topics of discussion, further amplified by social media like Twitter and Facebook. </a:t>
            </a:r>
          </a:p>
          <a:p>
            <a:r>
              <a:rPr lang="en-US" dirty="0"/>
              <a:t>Politicians themselves have realized the benefits of pandering to their niche voter base – using their social media platforms to increase their reach amongst voters. </a:t>
            </a:r>
          </a:p>
          <a:p>
            <a:r>
              <a:rPr lang="en-US" dirty="0"/>
              <a:t>Therefore, it is increasingly valuable to be able to classify tweet content in order to find potential leads and target audiences. </a:t>
            </a:r>
          </a:p>
        </p:txBody>
      </p:sp>
      <p:graphicFrame>
        <p:nvGraphicFramePr>
          <p:cNvPr id="6" name="Chart 5">
            <a:extLst>
              <a:ext uri="{FF2B5EF4-FFF2-40B4-BE49-F238E27FC236}">
                <a16:creationId xmlns:a16="http://schemas.microsoft.com/office/drawing/2014/main" id="{EAD496D6-40B3-9B48-BBDF-8F9CB347F011}"/>
              </a:ext>
            </a:extLst>
          </p:cNvPr>
          <p:cNvGraphicFramePr>
            <a:graphicFrameLocks/>
          </p:cNvGraphicFramePr>
          <p:nvPr>
            <p:extLst>
              <p:ext uri="{D42A27DB-BD31-4B8C-83A1-F6EECF244321}">
                <p14:modId xmlns:p14="http://schemas.microsoft.com/office/powerpoint/2010/main" val="3410013842"/>
              </p:ext>
            </p:extLst>
          </p:nvPr>
        </p:nvGraphicFramePr>
        <p:xfrm>
          <a:off x="7519582" y="2075274"/>
          <a:ext cx="3945343" cy="270745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477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0E1F-C159-F74E-A1A7-0FFE7D67E50D}"/>
              </a:ext>
            </a:extLst>
          </p:cNvPr>
          <p:cNvSpPr>
            <a:spLocks noGrp="1"/>
          </p:cNvSpPr>
          <p:nvPr>
            <p:ph type="title"/>
          </p:nvPr>
        </p:nvSpPr>
        <p:spPr/>
        <p:txBody>
          <a:bodyPr/>
          <a:lstStyle/>
          <a:p>
            <a:r>
              <a:rPr lang="en-US" dirty="0"/>
              <a:t>Project 3: Political Party Classifier</a:t>
            </a:r>
          </a:p>
        </p:txBody>
      </p:sp>
      <p:sp>
        <p:nvSpPr>
          <p:cNvPr id="3" name="Content Placeholder 2">
            <a:extLst>
              <a:ext uri="{FF2B5EF4-FFF2-40B4-BE49-F238E27FC236}">
                <a16:creationId xmlns:a16="http://schemas.microsoft.com/office/drawing/2014/main" id="{5A53BCB6-95CC-5C48-8D30-F35C0B7F007D}"/>
              </a:ext>
            </a:extLst>
          </p:cNvPr>
          <p:cNvSpPr>
            <a:spLocks noGrp="1"/>
          </p:cNvSpPr>
          <p:nvPr>
            <p:ph idx="1"/>
          </p:nvPr>
        </p:nvSpPr>
        <p:spPr/>
        <p:txBody>
          <a:bodyPr/>
          <a:lstStyle/>
          <a:p>
            <a:r>
              <a:rPr lang="en-US" dirty="0"/>
              <a:t>The TWINT API allowed the entire post history of each account to be harvested from just the twitter handle. </a:t>
            </a:r>
          </a:p>
          <a:p>
            <a:r>
              <a:rPr lang="en-US" dirty="0"/>
              <a:t>The true label of each of the tweets was assumed to be the political party affiliation of the politician that posted them. </a:t>
            </a:r>
          </a:p>
          <a:p>
            <a:endParaRPr lang="en-US" dirty="0"/>
          </a:p>
        </p:txBody>
      </p:sp>
      <p:pic>
        <p:nvPicPr>
          <p:cNvPr id="5" name="Picture 4" descr="Text&#10;&#10;Description automatically generated">
            <a:extLst>
              <a:ext uri="{FF2B5EF4-FFF2-40B4-BE49-F238E27FC236}">
                <a16:creationId xmlns:a16="http://schemas.microsoft.com/office/drawing/2014/main" id="{B0242039-3F0C-D047-B3C2-0D68E63B4006}"/>
              </a:ext>
            </a:extLst>
          </p:cNvPr>
          <p:cNvPicPr/>
          <p:nvPr/>
        </p:nvPicPr>
        <p:blipFill>
          <a:blip r:embed="rId2">
            <a:extLst>
              <a:ext uri="{28A0092B-C50C-407E-A947-70E740481C1C}">
                <a14:useLocalDpi xmlns:a14="http://schemas.microsoft.com/office/drawing/2010/main" val="0"/>
              </a:ext>
            </a:extLst>
          </a:blip>
          <a:stretch>
            <a:fillRect/>
          </a:stretch>
        </p:blipFill>
        <p:spPr>
          <a:xfrm>
            <a:off x="8222615" y="958910"/>
            <a:ext cx="3242310" cy="3242310"/>
          </a:xfrm>
          <a:prstGeom prst="rect">
            <a:avLst/>
          </a:prstGeom>
        </p:spPr>
      </p:pic>
      <p:pic>
        <p:nvPicPr>
          <p:cNvPr id="6" name="Picture 5" descr="Text&#10;&#10;Description automatically generated">
            <a:extLst>
              <a:ext uri="{FF2B5EF4-FFF2-40B4-BE49-F238E27FC236}">
                <a16:creationId xmlns:a16="http://schemas.microsoft.com/office/drawing/2014/main" id="{CAF0A223-9E79-2A4C-89AD-B5B60E4F2A18}"/>
              </a:ext>
            </a:extLst>
          </p:cNvPr>
          <p:cNvPicPr/>
          <p:nvPr/>
        </p:nvPicPr>
        <p:blipFill>
          <a:blip r:embed="rId3">
            <a:extLst>
              <a:ext uri="{28A0092B-C50C-407E-A947-70E740481C1C}">
                <a14:useLocalDpi xmlns:a14="http://schemas.microsoft.com/office/drawing/2010/main" val="0"/>
              </a:ext>
            </a:extLst>
          </a:blip>
          <a:stretch>
            <a:fillRect/>
          </a:stretch>
        </p:blipFill>
        <p:spPr>
          <a:xfrm>
            <a:off x="8222615" y="3429000"/>
            <a:ext cx="3242310" cy="3242310"/>
          </a:xfrm>
          <a:prstGeom prst="rect">
            <a:avLst/>
          </a:prstGeom>
        </p:spPr>
      </p:pic>
      <p:sp>
        <p:nvSpPr>
          <p:cNvPr id="7" name="TextBox 6">
            <a:extLst>
              <a:ext uri="{FF2B5EF4-FFF2-40B4-BE49-F238E27FC236}">
                <a16:creationId xmlns:a16="http://schemas.microsoft.com/office/drawing/2014/main" id="{D6695DC4-5722-A748-8478-8C76B39F16A9}"/>
              </a:ext>
            </a:extLst>
          </p:cNvPr>
          <p:cNvSpPr txBox="1"/>
          <p:nvPr/>
        </p:nvSpPr>
        <p:spPr>
          <a:xfrm>
            <a:off x="8222615" y="1049156"/>
            <a:ext cx="1243118" cy="369332"/>
          </a:xfrm>
          <a:prstGeom prst="rect">
            <a:avLst/>
          </a:prstGeom>
          <a:noFill/>
        </p:spPr>
        <p:txBody>
          <a:bodyPr wrap="square" rtlCol="0">
            <a:spAutoFit/>
          </a:bodyPr>
          <a:lstStyle/>
          <a:p>
            <a:pPr algn="l"/>
            <a:r>
              <a:rPr lang="en-US" dirty="0">
                <a:solidFill>
                  <a:schemeClr val="accent1"/>
                </a:solidFill>
              </a:rPr>
              <a:t>Democrat</a:t>
            </a:r>
          </a:p>
        </p:txBody>
      </p:sp>
      <p:sp>
        <p:nvSpPr>
          <p:cNvPr id="8" name="TextBox 7">
            <a:extLst>
              <a:ext uri="{FF2B5EF4-FFF2-40B4-BE49-F238E27FC236}">
                <a16:creationId xmlns:a16="http://schemas.microsoft.com/office/drawing/2014/main" id="{65CD52ED-E5C8-1042-A245-CC9D33E199E6}"/>
              </a:ext>
            </a:extLst>
          </p:cNvPr>
          <p:cNvSpPr txBox="1"/>
          <p:nvPr/>
        </p:nvSpPr>
        <p:spPr>
          <a:xfrm>
            <a:off x="8219442" y="3581163"/>
            <a:ext cx="1243118" cy="369332"/>
          </a:xfrm>
          <a:prstGeom prst="rect">
            <a:avLst/>
          </a:prstGeom>
          <a:noFill/>
        </p:spPr>
        <p:txBody>
          <a:bodyPr wrap="square" rtlCol="0">
            <a:spAutoFit/>
          </a:bodyPr>
          <a:lstStyle/>
          <a:p>
            <a:pPr algn="l"/>
            <a:r>
              <a:rPr lang="en-US" dirty="0">
                <a:solidFill>
                  <a:schemeClr val="accent1"/>
                </a:solidFill>
              </a:rPr>
              <a:t>Republican</a:t>
            </a:r>
          </a:p>
        </p:txBody>
      </p:sp>
    </p:spTree>
    <p:extLst>
      <p:ext uri="{BB962C8B-B14F-4D97-AF65-F5344CB8AC3E}">
        <p14:creationId xmlns:p14="http://schemas.microsoft.com/office/powerpoint/2010/main" val="176343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7042-EBCA-A246-97AA-6C1486B521EE}"/>
              </a:ext>
            </a:extLst>
          </p:cNvPr>
          <p:cNvSpPr>
            <a:spLocks noGrp="1"/>
          </p:cNvSpPr>
          <p:nvPr>
            <p:ph type="title"/>
          </p:nvPr>
        </p:nvSpPr>
        <p:spPr/>
        <p:txBody>
          <a:bodyPr/>
          <a:lstStyle/>
          <a:p>
            <a:r>
              <a:rPr lang="en-US" dirty="0"/>
              <a:t>Project 3: Political Party Classifier</a:t>
            </a:r>
          </a:p>
        </p:txBody>
      </p:sp>
      <p:sp>
        <p:nvSpPr>
          <p:cNvPr id="3" name="Content Placeholder 2">
            <a:extLst>
              <a:ext uri="{FF2B5EF4-FFF2-40B4-BE49-F238E27FC236}">
                <a16:creationId xmlns:a16="http://schemas.microsoft.com/office/drawing/2014/main" id="{30B4C923-0521-0B4A-8BE8-B12ADA517FE9}"/>
              </a:ext>
            </a:extLst>
          </p:cNvPr>
          <p:cNvSpPr>
            <a:spLocks noGrp="1"/>
          </p:cNvSpPr>
          <p:nvPr>
            <p:ph idx="1"/>
          </p:nvPr>
        </p:nvSpPr>
        <p:spPr>
          <a:xfrm>
            <a:off x="723900" y="2789238"/>
            <a:ext cx="5006977" cy="1935162"/>
          </a:xfrm>
        </p:spPr>
        <p:txBody>
          <a:bodyPr/>
          <a:lstStyle/>
          <a:p>
            <a:r>
              <a:rPr lang="en-US" dirty="0"/>
              <a:t>All models were evaluated using 5-fold cross validation. </a:t>
            </a:r>
          </a:p>
          <a:p>
            <a:r>
              <a:rPr lang="en-US" dirty="0"/>
              <a:t>True Positive Rate (TPR), False Positive Rate (FPR), F1-Score and Model Accuracy were collected from each fold and averaged across runs to evaluate long-run model performance. </a:t>
            </a:r>
          </a:p>
          <a:p>
            <a:endParaRPr lang="en-US" dirty="0"/>
          </a:p>
        </p:txBody>
      </p:sp>
      <p:graphicFrame>
        <p:nvGraphicFramePr>
          <p:cNvPr id="5" name="Chart 4">
            <a:extLst>
              <a:ext uri="{FF2B5EF4-FFF2-40B4-BE49-F238E27FC236}">
                <a16:creationId xmlns:a16="http://schemas.microsoft.com/office/drawing/2014/main" id="{8BC5E6B9-96A6-BB43-BFFF-5D50F1B5AC9C}"/>
              </a:ext>
            </a:extLst>
          </p:cNvPr>
          <p:cNvGraphicFramePr/>
          <p:nvPr>
            <p:extLst>
              <p:ext uri="{D42A27DB-BD31-4B8C-83A1-F6EECF244321}">
                <p14:modId xmlns:p14="http://schemas.microsoft.com/office/powerpoint/2010/main" val="1342909734"/>
              </p:ext>
            </p:extLst>
          </p:nvPr>
        </p:nvGraphicFramePr>
        <p:xfrm>
          <a:off x="7080989" y="1773238"/>
          <a:ext cx="4111943" cy="3594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1702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4B5C991D-212C-4B24-80B9-9AC7155C05CE}"/>
              </a:ext>
            </a:extLst>
          </p:cNvPr>
          <p:cNvSpPr>
            <a:spLocks noGrp="1"/>
          </p:cNvSpPr>
          <p:nvPr>
            <p:ph type="title"/>
          </p:nvPr>
        </p:nvSpPr>
        <p:spPr>
          <a:xfrm>
            <a:off x="723899" y="675776"/>
            <a:ext cx="5536223" cy="197350"/>
          </a:xfrm>
        </p:spPr>
        <p:txBody>
          <a:bodyPr/>
          <a:lstStyle/>
          <a:p>
            <a:r>
              <a:rPr lang="en-GB" dirty="0"/>
              <a:t>Professional Experience</a:t>
            </a:r>
            <a:endParaRPr lang="en-US" dirty="0"/>
          </a:p>
        </p:txBody>
      </p:sp>
      <p:sp>
        <p:nvSpPr>
          <p:cNvPr id="3" name="Content Placeholder" descr="Bullet List">
            <a:extLst>
              <a:ext uri="{FF2B5EF4-FFF2-40B4-BE49-F238E27FC236}">
                <a16:creationId xmlns:a16="http://schemas.microsoft.com/office/drawing/2014/main" id="{98FAE1F4-2004-4029-82D1-62549AE09CD5}"/>
              </a:ext>
            </a:extLst>
          </p:cNvPr>
          <p:cNvSpPr>
            <a:spLocks noGrp="1"/>
          </p:cNvSpPr>
          <p:nvPr>
            <p:ph idx="1"/>
          </p:nvPr>
        </p:nvSpPr>
        <p:spPr>
          <a:xfrm>
            <a:off x="723900" y="1531917"/>
            <a:ext cx="5006977" cy="4452957"/>
          </a:xfrm>
        </p:spPr>
        <p:txBody>
          <a:bodyPr/>
          <a:lstStyle/>
          <a:p>
            <a:pPr marL="0" indent="0">
              <a:lnSpc>
                <a:spcPct val="100000"/>
              </a:lnSpc>
              <a:spcAft>
                <a:spcPts val="0"/>
              </a:spcAft>
              <a:buNone/>
            </a:pPr>
            <a:r>
              <a:rPr lang="en-US" sz="2400" b="1" dirty="0"/>
              <a:t>Shashank Nagaraja</a:t>
            </a:r>
          </a:p>
          <a:p>
            <a:pPr>
              <a:lnSpc>
                <a:spcPct val="100000"/>
              </a:lnSpc>
              <a:spcAft>
                <a:spcPts val="0"/>
              </a:spcAft>
            </a:pPr>
            <a:r>
              <a:rPr lang="en-US" sz="2000" dirty="0"/>
              <a:t>Computational Biologist</a:t>
            </a:r>
          </a:p>
          <a:p>
            <a:pPr>
              <a:lnSpc>
                <a:spcPct val="100000"/>
              </a:lnSpc>
              <a:spcAft>
                <a:spcPts val="0"/>
              </a:spcAft>
            </a:pPr>
            <a:r>
              <a:rPr lang="en-US" sz="2000" dirty="0"/>
              <a:t>3 Years of Experience in Biomedical Data Analytics (Next Generation Sequencing Data, Healthcare Analytics) </a:t>
            </a:r>
          </a:p>
          <a:p>
            <a:pPr>
              <a:lnSpc>
                <a:spcPct val="100000"/>
              </a:lnSpc>
              <a:spcAft>
                <a:spcPts val="0"/>
              </a:spcAft>
            </a:pPr>
            <a:r>
              <a:rPr lang="en-US" sz="2000" b="1" dirty="0"/>
              <a:t>University of California, Los Angeles</a:t>
            </a:r>
          </a:p>
          <a:p>
            <a:pPr lvl="1">
              <a:lnSpc>
                <a:spcPct val="100000"/>
              </a:lnSpc>
              <a:spcAft>
                <a:spcPts val="0"/>
              </a:spcAft>
            </a:pPr>
            <a:r>
              <a:rPr lang="en-US" sz="2000" dirty="0"/>
              <a:t>B.S. in Molecular and Cell Developmental Biology (2014-2018)</a:t>
            </a:r>
          </a:p>
          <a:p>
            <a:pPr>
              <a:lnSpc>
                <a:spcPct val="100000"/>
              </a:lnSpc>
              <a:spcAft>
                <a:spcPts val="0"/>
              </a:spcAft>
            </a:pPr>
            <a:r>
              <a:rPr lang="en-US" sz="2000" b="1" dirty="0"/>
              <a:t>Cedars Sinai Medical Centre, Los Angeles CA</a:t>
            </a:r>
          </a:p>
          <a:p>
            <a:pPr lvl="1">
              <a:lnSpc>
                <a:spcPct val="100000"/>
              </a:lnSpc>
              <a:spcAft>
                <a:spcPts val="0"/>
              </a:spcAft>
            </a:pPr>
            <a:r>
              <a:rPr lang="en-US" sz="2000" dirty="0"/>
              <a:t>Bioinformatics Research Associate (2018-2019)</a:t>
            </a:r>
          </a:p>
          <a:p>
            <a:pPr>
              <a:lnSpc>
                <a:spcPct val="100000"/>
              </a:lnSpc>
              <a:spcAft>
                <a:spcPts val="0"/>
              </a:spcAft>
            </a:pPr>
            <a:r>
              <a:rPr lang="en-US" sz="2000" b="1" dirty="0"/>
              <a:t>Amgen, Thousand Oaks CA</a:t>
            </a:r>
          </a:p>
          <a:p>
            <a:pPr lvl="1">
              <a:lnSpc>
                <a:spcPct val="100000"/>
              </a:lnSpc>
              <a:spcAft>
                <a:spcPts val="0"/>
              </a:spcAft>
            </a:pPr>
            <a:r>
              <a:rPr lang="en-US" sz="2000" dirty="0"/>
              <a:t>Senior Associate Scientist, High Throughput Drug Formulation (2019-2021)</a:t>
            </a:r>
          </a:p>
          <a:p>
            <a:pPr>
              <a:lnSpc>
                <a:spcPct val="100000"/>
              </a:lnSpc>
              <a:spcAft>
                <a:spcPts val="0"/>
              </a:spcAft>
            </a:pPr>
            <a:endParaRPr lang="en-US" sz="1400" dirty="0"/>
          </a:p>
        </p:txBody>
      </p:sp>
      <p:pic>
        <p:nvPicPr>
          <p:cNvPr id="1026" name="Picture 2" descr="profile image">
            <a:extLst>
              <a:ext uri="{FF2B5EF4-FFF2-40B4-BE49-F238E27FC236}">
                <a16:creationId xmlns:a16="http://schemas.microsoft.com/office/drawing/2014/main" id="{BC7F14A3-B5A5-234A-A92F-5864848465E8}"/>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384" r="238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00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9D40-019B-F645-8CB7-77AB58950605}"/>
              </a:ext>
            </a:extLst>
          </p:cNvPr>
          <p:cNvSpPr>
            <a:spLocks noGrp="1"/>
          </p:cNvSpPr>
          <p:nvPr>
            <p:ph type="title"/>
          </p:nvPr>
        </p:nvSpPr>
        <p:spPr/>
        <p:txBody>
          <a:bodyPr/>
          <a:lstStyle/>
          <a:p>
            <a:r>
              <a:rPr lang="en-US" dirty="0"/>
              <a:t>Project 3: Political Party Classifier</a:t>
            </a:r>
          </a:p>
        </p:txBody>
      </p:sp>
      <p:sp>
        <p:nvSpPr>
          <p:cNvPr id="3" name="Content Placeholder 2">
            <a:extLst>
              <a:ext uri="{FF2B5EF4-FFF2-40B4-BE49-F238E27FC236}">
                <a16:creationId xmlns:a16="http://schemas.microsoft.com/office/drawing/2014/main" id="{48AD04EA-A37A-FA4A-AAD4-AF4CA15ACDF3}"/>
              </a:ext>
            </a:extLst>
          </p:cNvPr>
          <p:cNvSpPr>
            <a:spLocks noGrp="1"/>
          </p:cNvSpPr>
          <p:nvPr>
            <p:ph idx="1"/>
          </p:nvPr>
        </p:nvSpPr>
        <p:spPr>
          <a:xfrm>
            <a:off x="723900" y="1916114"/>
            <a:ext cx="10435167" cy="4068762"/>
          </a:xfrm>
        </p:spPr>
        <p:txBody>
          <a:bodyPr/>
          <a:lstStyle/>
          <a:p>
            <a:r>
              <a:rPr lang="en-US" dirty="0"/>
              <a:t>Through this analysis, a large amount of publicly available text data was collected using an API and organized into two class labels. Various models were trained using the k-fold cross validation technique, and model performance was evaluated using various classification metrics. The models were saved in order to be deployed later. </a:t>
            </a:r>
          </a:p>
          <a:p>
            <a:endParaRPr lang="en-US" dirty="0"/>
          </a:p>
          <a:p>
            <a:r>
              <a:rPr lang="en-US" dirty="0"/>
              <a:t>By using object-oriented programming (to customize of-the-shelf models), robust application structure (pipeline construction) and version control (using git), the pillars of data science software development learned during previous courses were put into practice. </a:t>
            </a:r>
          </a:p>
        </p:txBody>
      </p:sp>
    </p:spTree>
    <p:extLst>
      <p:ext uri="{BB962C8B-B14F-4D97-AF65-F5344CB8AC3E}">
        <p14:creationId xmlns:p14="http://schemas.microsoft.com/office/powerpoint/2010/main" val="2111371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p:txBody>
          <a:bodyPr/>
          <a:lstStyle/>
          <a:p>
            <a:r>
              <a:rPr lang="en-US" dirty="0"/>
              <a:t>Conclusion</a:t>
            </a:r>
            <a:endParaRPr lang="en-US" dirty="0">
              <a:solidFill>
                <a:schemeClr val="bg2"/>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p:txBody>
          <a:bodyPr/>
          <a:lstStyle/>
          <a:p>
            <a:r>
              <a:rPr lang="en-US" dirty="0"/>
              <a:t>Fulfillment of learning outcomes</a:t>
            </a:r>
          </a:p>
        </p:txBody>
      </p:sp>
      <p:pic>
        <p:nvPicPr>
          <p:cNvPr id="6" name="Picture Placeholder" descr="Students in front of Newhouse&#10;&#10;A large crowd of students cheerfully poses in front of the Newhouse 1 and 2 building. The students are wearing a variety of Syracuse University themed clothes. ">
            <a:extLst>
              <a:ext uri="{FF2B5EF4-FFF2-40B4-BE49-F238E27FC236}">
                <a16:creationId xmlns:a16="http://schemas.microsoft.com/office/drawing/2014/main" id="{24376D8C-8557-449E-9889-B4D052E0BCA6}"/>
              </a:ext>
            </a:extLst>
          </p:cNvPr>
          <p:cNvPicPr>
            <a:picLocks noGrp="1" noChangeAspect="1"/>
          </p:cNvPicPr>
          <p:nvPr>
            <p:ph type="pic" sz="quarter" idx="10"/>
          </p:nvPr>
        </p:nvPicPr>
        <p:blipFill>
          <a:blip r:embed="rId2"/>
          <a:srcRect t="3238" b="3238"/>
          <a:stretch>
            <a:fillRect/>
          </a:stretch>
        </p:blipFill>
        <p:spPr/>
      </p:pic>
    </p:spTree>
    <p:extLst>
      <p:ext uri="{BB962C8B-B14F-4D97-AF65-F5344CB8AC3E}">
        <p14:creationId xmlns:p14="http://schemas.microsoft.com/office/powerpoint/2010/main" val="309916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C6C2B-8FBE-B448-BC44-0EFCD165377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EE6FB15-25EE-A444-88C9-392B1CCB3866}"/>
              </a:ext>
            </a:extLst>
          </p:cNvPr>
          <p:cNvSpPr>
            <a:spLocks noGrp="1"/>
          </p:cNvSpPr>
          <p:nvPr>
            <p:ph idx="1"/>
          </p:nvPr>
        </p:nvSpPr>
        <p:spPr/>
        <p:txBody>
          <a:bodyPr/>
          <a:lstStyle/>
          <a:p>
            <a:r>
              <a:rPr lang="en-US" dirty="0"/>
              <a:t>By completing projects in the sub-fields of Data Visualization, Natural language Processing, Text Mining, Statistics and Neural Networks, I have had the chance to prove that I have the tools to further my journey on the path of data science practice. </a:t>
            </a:r>
          </a:p>
          <a:p>
            <a:r>
              <a:rPr lang="en-US" dirty="0"/>
              <a:t>By extracting insight from data, I am confident that the role of the data scientist will become even more important in the years to come. </a:t>
            </a:r>
          </a:p>
          <a:p>
            <a:endParaRPr lang="en-US" dirty="0"/>
          </a:p>
        </p:txBody>
      </p:sp>
      <p:pic>
        <p:nvPicPr>
          <p:cNvPr id="5" name="Picture 2" descr="profile image">
            <a:extLst>
              <a:ext uri="{FF2B5EF4-FFF2-40B4-BE49-F238E27FC236}">
                <a16:creationId xmlns:a16="http://schemas.microsoft.com/office/drawing/2014/main" id="{EF1C4E8A-E531-2B47-9CC4-533DD8E4294D}"/>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384" r="2384"/>
          <a:stretch>
            <a:fillRect/>
          </a:stretch>
        </p:blipFill>
        <p:spPr bwMode="auto">
          <a:xfrm>
            <a:off x="6454776" y="723900"/>
            <a:ext cx="5010150" cy="526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38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Closing Text">
            <a:extLst>
              <a:ext uri="{FF2B5EF4-FFF2-40B4-BE49-F238E27FC236}">
                <a16:creationId xmlns:a16="http://schemas.microsoft.com/office/drawing/2014/main" id="{625F7FAC-86A0-41C7-9607-E71097F77EA2}"/>
              </a:ext>
            </a:extLst>
          </p:cNvPr>
          <p:cNvSpPr>
            <a:spLocks noGrp="1"/>
          </p:cNvSpPr>
          <p:nvPr>
            <p:ph type="ctrTitle"/>
          </p:nvPr>
        </p:nvSpPr>
        <p:spPr/>
        <p:txBody>
          <a:bodyPr/>
          <a:lstStyle/>
          <a:p>
            <a:r>
              <a:rPr lang="en-US" dirty="0"/>
              <a:t>Questions? Comments?</a:t>
            </a:r>
            <a:endParaRPr lang="en-US" dirty="0">
              <a:solidFill>
                <a:schemeClr val="bg2"/>
              </a:solidFill>
            </a:endParaRPr>
          </a:p>
        </p:txBody>
      </p:sp>
      <p:sp>
        <p:nvSpPr>
          <p:cNvPr id="3" name="Subtitle" descr="Name and Contact Details">
            <a:extLst>
              <a:ext uri="{FF2B5EF4-FFF2-40B4-BE49-F238E27FC236}">
                <a16:creationId xmlns:a16="http://schemas.microsoft.com/office/drawing/2014/main" id="{4A3C4446-1A64-4734-8FDB-B8FC521F3D02}"/>
              </a:ext>
            </a:extLst>
          </p:cNvPr>
          <p:cNvSpPr>
            <a:spLocks noGrp="1"/>
          </p:cNvSpPr>
          <p:nvPr>
            <p:ph type="subTitle" idx="1"/>
          </p:nvPr>
        </p:nvSpPr>
        <p:spPr>
          <a:xfrm>
            <a:off x="730250" y="4184585"/>
            <a:ext cx="7796233" cy="1819576"/>
          </a:xfrm>
        </p:spPr>
        <p:txBody>
          <a:bodyPr/>
          <a:lstStyle/>
          <a:p>
            <a:r>
              <a:rPr lang="en-US" dirty="0"/>
              <a:t>Shashank Nagaraja</a:t>
            </a:r>
          </a:p>
          <a:p>
            <a:r>
              <a:rPr lang="en-US" dirty="0"/>
              <a:t>P: +1 (972) 974-8197 </a:t>
            </a:r>
          </a:p>
          <a:p>
            <a:r>
              <a:rPr lang="en-US" dirty="0"/>
              <a:t>E: </a:t>
            </a:r>
            <a:r>
              <a:rPr lang="en-US" dirty="0">
                <a:hlinkClick r:id="rId2">
                  <a:extLst>
                    <a:ext uri="{A12FA001-AC4F-418D-AE19-62706E023703}">
                      <ahyp:hlinkClr xmlns:ahyp="http://schemas.microsoft.com/office/drawing/2018/hyperlinkcolor" val="tx"/>
                    </a:ext>
                  </a:extLst>
                </a:hlinkClick>
              </a:rPr>
              <a:t>snagaraj@syr.edu</a:t>
            </a:r>
            <a:endParaRPr lang="en-US" dirty="0"/>
          </a:p>
          <a:p>
            <a:r>
              <a:rPr lang="en-US" dirty="0">
                <a:hlinkClick r:id="rId3">
                  <a:extLst>
                    <a:ext uri="{A12FA001-AC4F-418D-AE19-62706E023703}">
                      <ahyp:hlinkClr xmlns:ahyp="http://schemas.microsoft.com/office/drawing/2018/hyperlinkcolor" val="tx"/>
                    </a:ext>
                  </a:extLst>
                </a:hlinkClick>
              </a:rPr>
              <a:t>https://</a:t>
            </a:r>
            <a:r>
              <a:rPr lang="en-US" dirty="0" err="1">
                <a:hlinkClick r:id="rId3">
                  <a:extLst>
                    <a:ext uri="{A12FA001-AC4F-418D-AE19-62706E023703}">
                      <ahyp:hlinkClr xmlns:ahyp="http://schemas.microsoft.com/office/drawing/2018/hyperlinkcolor" val="tx"/>
                    </a:ext>
                  </a:extLst>
                </a:hlinkClick>
              </a:rPr>
              <a:t>github.com</a:t>
            </a:r>
            <a:r>
              <a:rPr lang="en-US" dirty="0">
                <a:hlinkClick r:id="rId3">
                  <a:extLst>
                    <a:ext uri="{A12FA001-AC4F-418D-AE19-62706E023703}">
                      <ahyp:hlinkClr xmlns:ahyp="http://schemas.microsoft.com/office/drawing/2018/hyperlinkcolor" val="tx"/>
                    </a:ext>
                  </a:extLst>
                </a:hlinkClick>
              </a:rPr>
              <a:t>/</a:t>
            </a:r>
            <a:r>
              <a:rPr lang="en-US" dirty="0" err="1">
                <a:hlinkClick r:id="rId3">
                  <a:extLst>
                    <a:ext uri="{A12FA001-AC4F-418D-AE19-62706E023703}">
                      <ahyp:hlinkClr xmlns:ahyp="http://schemas.microsoft.com/office/drawing/2018/hyperlinkcolor" val="tx"/>
                    </a:ext>
                  </a:extLst>
                </a:hlinkClick>
              </a:rPr>
              <a:t>dapluggg</a:t>
            </a:r>
            <a:r>
              <a:rPr lang="en-US" dirty="0">
                <a:hlinkClick r:id="rId3">
                  <a:extLst>
                    <a:ext uri="{A12FA001-AC4F-418D-AE19-62706E023703}">
                      <ahyp:hlinkClr xmlns:ahyp="http://schemas.microsoft.com/office/drawing/2018/hyperlinkcolor" val="tx"/>
                    </a:ext>
                  </a:extLst>
                </a:hlinkClick>
              </a:rPr>
              <a:t>/Syracuse-MS-ADS-Portfolio-</a:t>
            </a:r>
            <a:r>
              <a:rPr lang="en-US" dirty="0" err="1">
                <a:hlinkClick r:id="rId3">
                  <a:extLst>
                    <a:ext uri="{A12FA001-AC4F-418D-AE19-62706E023703}">
                      <ahyp:hlinkClr xmlns:ahyp="http://schemas.microsoft.com/office/drawing/2018/hyperlinkcolor" val="tx"/>
                    </a:ext>
                  </a:extLst>
                </a:hlinkClick>
              </a:rPr>
              <a:t>Milestone.git</a:t>
            </a:r>
            <a:endParaRPr lang="en-US" dirty="0"/>
          </a:p>
          <a:p>
            <a:endParaRPr lang="en-US" dirty="0"/>
          </a:p>
        </p:txBody>
      </p:sp>
    </p:spTree>
    <p:extLst>
      <p:ext uri="{BB962C8B-B14F-4D97-AF65-F5344CB8AC3E}">
        <p14:creationId xmlns:p14="http://schemas.microsoft.com/office/powerpoint/2010/main" val="3663217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B4D76-0018-834C-8B01-9781A3057DB2}"/>
              </a:ext>
            </a:extLst>
          </p:cNvPr>
          <p:cNvSpPr>
            <a:spLocks noGrp="1"/>
          </p:cNvSpPr>
          <p:nvPr>
            <p:ph type="title"/>
          </p:nvPr>
        </p:nvSpPr>
        <p:spPr/>
        <p:txBody>
          <a:bodyPr/>
          <a:lstStyle/>
          <a:p>
            <a:r>
              <a:rPr lang="en-US" dirty="0"/>
              <a:t>Master’s in Applied Data Science</a:t>
            </a:r>
          </a:p>
        </p:txBody>
      </p:sp>
      <p:sp>
        <p:nvSpPr>
          <p:cNvPr id="3" name="Content Placeholder 2">
            <a:extLst>
              <a:ext uri="{FF2B5EF4-FFF2-40B4-BE49-F238E27FC236}">
                <a16:creationId xmlns:a16="http://schemas.microsoft.com/office/drawing/2014/main" id="{30639FAF-F51B-A340-BE4C-2456B73E6161}"/>
              </a:ext>
            </a:extLst>
          </p:cNvPr>
          <p:cNvSpPr>
            <a:spLocks noGrp="1"/>
          </p:cNvSpPr>
          <p:nvPr>
            <p:ph idx="1"/>
          </p:nvPr>
        </p:nvSpPr>
        <p:spPr>
          <a:xfrm>
            <a:off x="723900" y="1916114"/>
            <a:ext cx="10735788" cy="4068762"/>
          </a:xfrm>
        </p:spPr>
        <p:txBody>
          <a:bodyPr/>
          <a:lstStyle/>
          <a:p>
            <a:pPr marL="0" indent="0">
              <a:spcAft>
                <a:spcPts val="0"/>
              </a:spcAft>
              <a:buNone/>
            </a:pPr>
            <a:r>
              <a:rPr lang="en-US" dirty="0"/>
              <a:t>The M.S. in Applied Data Science offered by Syracuse university is an interdisciplinary program that provides students the opportunity to learn a broad range of techniques in the field of Data Science. These techniques demonstrate value in understanding organizational needs, using creativity to solve unique problems, and brining innovative techniques from data analytics to improve how businesses operate. </a:t>
            </a:r>
          </a:p>
          <a:p>
            <a:pPr marL="0" indent="0">
              <a:spcAft>
                <a:spcPts val="0"/>
              </a:spcAft>
              <a:buNone/>
            </a:pPr>
            <a:endParaRPr lang="en-US" dirty="0"/>
          </a:p>
          <a:p>
            <a:pPr marL="0" indent="0">
              <a:spcAft>
                <a:spcPts val="0"/>
              </a:spcAft>
              <a:buNone/>
            </a:pPr>
            <a:r>
              <a:rPr lang="en-US" dirty="0"/>
              <a:t>Course Objectives: </a:t>
            </a:r>
          </a:p>
          <a:p>
            <a:pPr>
              <a:spcAft>
                <a:spcPts val="0"/>
              </a:spcAft>
            </a:pPr>
            <a:r>
              <a:rPr lang="en-US" dirty="0"/>
              <a:t>Describe a broad overview of the major practice areas of data science.</a:t>
            </a:r>
          </a:p>
          <a:p>
            <a:pPr>
              <a:spcAft>
                <a:spcPts val="0"/>
              </a:spcAft>
            </a:pPr>
            <a:r>
              <a:rPr lang="en-US" dirty="0"/>
              <a:t>Collect and organize data.</a:t>
            </a:r>
          </a:p>
          <a:p>
            <a:pPr>
              <a:spcAft>
                <a:spcPts val="0"/>
              </a:spcAft>
            </a:pPr>
            <a:r>
              <a:rPr lang="en-US" dirty="0"/>
              <a:t>Identify patterns in data via visualization, statistical analysis, and data mining.</a:t>
            </a:r>
          </a:p>
          <a:p>
            <a:pPr>
              <a:spcAft>
                <a:spcPts val="0"/>
              </a:spcAft>
            </a:pPr>
            <a:r>
              <a:rPr lang="en-US" dirty="0"/>
              <a:t>Develop alternative strategies based on the data.</a:t>
            </a:r>
          </a:p>
          <a:p>
            <a:pPr>
              <a:spcAft>
                <a:spcPts val="0"/>
              </a:spcAft>
            </a:pPr>
            <a:r>
              <a:rPr lang="en-US" dirty="0"/>
              <a:t>Develop a plan of action to implement the business decisions derived from the analyses.</a:t>
            </a:r>
          </a:p>
          <a:p>
            <a:pPr>
              <a:spcAft>
                <a:spcPts val="0"/>
              </a:spcAft>
            </a:pPr>
            <a:r>
              <a:rPr lang="en-US" dirty="0"/>
              <a:t>Demonstrate communication skills regarding data and its analysis for managers, IT professionals, programmers, statisticians, and other relevant professionals in their organization.</a:t>
            </a:r>
          </a:p>
          <a:p>
            <a:pPr>
              <a:spcAft>
                <a:spcPts val="0"/>
              </a:spcAft>
            </a:pPr>
            <a:r>
              <a:rPr lang="en-US" dirty="0"/>
              <a:t>Synthesize the ethical dimensions of data science practice (e.g., privacy).</a:t>
            </a:r>
          </a:p>
        </p:txBody>
      </p:sp>
    </p:spTree>
    <p:extLst>
      <p:ext uri="{BB962C8B-B14F-4D97-AF65-F5344CB8AC3E}">
        <p14:creationId xmlns:p14="http://schemas.microsoft.com/office/powerpoint/2010/main" val="257041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Learning Outcomes</a:t>
            </a:r>
          </a:p>
        </p:txBody>
      </p:sp>
      <p:graphicFrame>
        <p:nvGraphicFramePr>
          <p:cNvPr id="4" name="Diagram 3">
            <a:extLst>
              <a:ext uri="{FF2B5EF4-FFF2-40B4-BE49-F238E27FC236}">
                <a16:creationId xmlns:a16="http://schemas.microsoft.com/office/drawing/2014/main" id="{AA0DDAF9-AF75-F641-B1A1-370B5B5B4BC3}"/>
              </a:ext>
            </a:extLst>
          </p:cNvPr>
          <p:cNvGraphicFramePr/>
          <p:nvPr>
            <p:extLst>
              <p:ext uri="{D42A27DB-BD31-4B8C-83A1-F6EECF244321}">
                <p14:modId xmlns:p14="http://schemas.microsoft.com/office/powerpoint/2010/main" val="1509664367"/>
              </p:ext>
            </p:extLst>
          </p:nvPr>
        </p:nvGraphicFramePr>
        <p:xfrm>
          <a:off x="2176740" y="1626919"/>
          <a:ext cx="7835344" cy="4068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806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ection Title">
            <a:extLst>
              <a:ext uri="{FF2B5EF4-FFF2-40B4-BE49-F238E27FC236}">
                <a16:creationId xmlns:a16="http://schemas.microsoft.com/office/drawing/2014/main" id="{791703DF-0030-40F0-8FA0-A3FE4BEE0C56}"/>
              </a:ext>
            </a:extLst>
          </p:cNvPr>
          <p:cNvSpPr>
            <a:spLocks noGrp="1"/>
          </p:cNvSpPr>
          <p:nvPr>
            <p:ph type="ctrTitle"/>
          </p:nvPr>
        </p:nvSpPr>
        <p:spPr/>
        <p:txBody>
          <a:bodyPr/>
          <a:lstStyle/>
          <a:p>
            <a:r>
              <a:rPr lang="en-US" dirty="0"/>
              <a:t>Project 1: Netflix</a:t>
            </a:r>
            <a:endParaRPr lang="en-US" dirty="0">
              <a:solidFill>
                <a:schemeClr val="bg2"/>
              </a:solidFill>
            </a:endParaRPr>
          </a:p>
        </p:txBody>
      </p:sp>
      <p:sp>
        <p:nvSpPr>
          <p:cNvPr id="3" name="Subtitle" descr="Section Subtitle">
            <a:extLst>
              <a:ext uri="{FF2B5EF4-FFF2-40B4-BE49-F238E27FC236}">
                <a16:creationId xmlns:a16="http://schemas.microsoft.com/office/drawing/2014/main" id="{6E0D03D4-1987-484F-9D0E-C9AA6B6A6486}"/>
              </a:ext>
            </a:extLst>
          </p:cNvPr>
          <p:cNvSpPr>
            <a:spLocks noGrp="1"/>
          </p:cNvSpPr>
          <p:nvPr>
            <p:ph type="subTitle" idx="1"/>
          </p:nvPr>
        </p:nvSpPr>
        <p:spPr/>
        <p:txBody>
          <a:bodyPr/>
          <a:lstStyle/>
          <a:p>
            <a:r>
              <a:rPr lang="en-US" dirty="0"/>
              <a:t>Identifying business strategies used by Netflix using Visualization Techniques</a:t>
            </a:r>
          </a:p>
        </p:txBody>
      </p:sp>
      <p:sp>
        <p:nvSpPr>
          <p:cNvPr id="5" name="Picture Placeholder 4">
            <a:extLst>
              <a:ext uri="{FF2B5EF4-FFF2-40B4-BE49-F238E27FC236}">
                <a16:creationId xmlns:a16="http://schemas.microsoft.com/office/drawing/2014/main" id="{8BEFF38F-129E-9D45-A94F-1D106C35DAF9}"/>
              </a:ext>
            </a:extLst>
          </p:cNvPr>
          <p:cNvSpPr>
            <a:spLocks noGrp="1"/>
          </p:cNvSpPr>
          <p:nvPr>
            <p:ph type="pic" sz="quarter" idx="10"/>
          </p:nvPr>
        </p:nvSpPr>
        <p:spPr>
          <a:solidFill>
            <a:schemeClr val="tx1"/>
          </a:solidFill>
          <a:ln>
            <a:noFill/>
          </a:ln>
        </p:spPr>
        <p:style>
          <a:lnRef idx="2">
            <a:schemeClr val="dk1"/>
          </a:lnRef>
          <a:fillRef idx="1">
            <a:schemeClr val="lt1"/>
          </a:fillRef>
          <a:effectRef idx="0">
            <a:schemeClr val="dk1"/>
          </a:effectRef>
          <a:fontRef idx="minor">
            <a:schemeClr val="dk1"/>
          </a:fontRef>
        </p:style>
      </p:sp>
    </p:spTree>
    <p:extLst>
      <p:ext uri="{BB962C8B-B14F-4D97-AF65-F5344CB8AC3E}">
        <p14:creationId xmlns:p14="http://schemas.microsoft.com/office/powerpoint/2010/main" val="1274872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3CAC-AA9B-B84F-B615-E51F611528B7}"/>
              </a:ext>
            </a:extLst>
          </p:cNvPr>
          <p:cNvSpPr>
            <a:spLocks noGrp="1"/>
          </p:cNvSpPr>
          <p:nvPr>
            <p:ph type="title"/>
          </p:nvPr>
        </p:nvSpPr>
        <p:spPr/>
        <p:txBody>
          <a:bodyPr/>
          <a:lstStyle/>
          <a:p>
            <a:r>
              <a:rPr lang="en-US" dirty="0"/>
              <a:t>Project 1: Netflix</a:t>
            </a:r>
          </a:p>
        </p:txBody>
      </p:sp>
      <p:pic>
        <p:nvPicPr>
          <p:cNvPr id="4" name="Content Placeholder 3" descr="Chart, histogram&#10;&#10;Description automatically generated">
            <a:extLst>
              <a:ext uri="{FF2B5EF4-FFF2-40B4-BE49-F238E27FC236}">
                <a16:creationId xmlns:a16="http://schemas.microsoft.com/office/drawing/2014/main" id="{1037AD30-664F-6345-952A-E1F5EAE555C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426325" y="2096295"/>
            <a:ext cx="4038600" cy="3708400"/>
          </a:xfrm>
          <a:prstGeom prst="rect">
            <a:avLst/>
          </a:prstGeom>
        </p:spPr>
      </p:pic>
      <p:sp>
        <p:nvSpPr>
          <p:cNvPr id="5" name="Content Placeholder 2">
            <a:extLst>
              <a:ext uri="{FF2B5EF4-FFF2-40B4-BE49-F238E27FC236}">
                <a16:creationId xmlns:a16="http://schemas.microsoft.com/office/drawing/2014/main" id="{BC3B362B-CEBC-3248-85DB-DDB43DD382FE}"/>
              </a:ext>
            </a:extLst>
          </p:cNvPr>
          <p:cNvSpPr txBox="1">
            <a:spLocks/>
          </p:cNvSpPr>
          <p:nvPr/>
        </p:nvSpPr>
        <p:spPr>
          <a:xfrm>
            <a:off x="723900" y="1916114"/>
            <a:ext cx="6496297" cy="4068762"/>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600"/>
              </a:spcAft>
              <a:buClr>
                <a:schemeClr val="bg2"/>
              </a:buClr>
              <a:buSzPct val="100000"/>
              <a:buFont typeface="Arial" pitchFamily="34" charset="0"/>
              <a:buNone/>
              <a:defRPr sz="1800" kern="1200">
                <a:solidFill>
                  <a:schemeClr val="accent1"/>
                </a:solidFill>
                <a:latin typeface="+mn-lt"/>
                <a:ea typeface="+mn-ea"/>
                <a:cs typeface="+mn-cs"/>
              </a:defRPr>
            </a:lvl1pPr>
            <a:lvl2pPr marL="231775" indent="0" algn="l" defTabSz="914400" rtl="0" eaLnBrk="1" latinLnBrk="0" hangingPunct="1">
              <a:lnSpc>
                <a:spcPct val="110000"/>
              </a:lnSpc>
              <a:spcBef>
                <a:spcPts val="0"/>
              </a:spcBef>
              <a:spcAft>
                <a:spcPts val="600"/>
              </a:spcAft>
              <a:buClr>
                <a:schemeClr val="bg2"/>
              </a:buClr>
              <a:buSzPct val="100000"/>
              <a:buFont typeface="Verdana" panose="020B0604030504040204" pitchFamily="34" charset="0"/>
              <a:buNone/>
              <a:defRPr sz="1800" kern="1200">
                <a:solidFill>
                  <a:schemeClr val="accent1"/>
                </a:solidFill>
                <a:latin typeface="+mn-lt"/>
                <a:ea typeface="+mn-ea"/>
                <a:cs typeface="+mn-cs"/>
              </a:defRPr>
            </a:lvl2pPr>
            <a:lvl3pPr marL="463550" indent="0" algn="l" defTabSz="914400" rtl="0" eaLnBrk="1" latinLnBrk="0" hangingPunct="1">
              <a:lnSpc>
                <a:spcPct val="110000"/>
              </a:lnSpc>
              <a:spcBef>
                <a:spcPts val="0"/>
              </a:spcBef>
              <a:spcAft>
                <a:spcPts val="600"/>
              </a:spcAft>
              <a:buClr>
                <a:schemeClr val="accent1"/>
              </a:buClr>
              <a:buSzPct val="100000"/>
              <a:buFont typeface="Wingdings" panose="05000000000000000000" pitchFamily="2" charset="2"/>
              <a:buNone/>
              <a:defRPr sz="1800" kern="1200">
                <a:solidFill>
                  <a:schemeClr val="accent1"/>
                </a:solidFill>
                <a:latin typeface="+mn-lt"/>
                <a:ea typeface="+mn-ea"/>
                <a:cs typeface="+mn-cs"/>
              </a:defRPr>
            </a:lvl3pPr>
            <a:lvl4pPr marL="682625" indent="0" algn="l" defTabSz="914400" rtl="0" eaLnBrk="1" latinLnBrk="0" hangingPunct="1">
              <a:lnSpc>
                <a:spcPct val="110000"/>
              </a:lnSpc>
              <a:spcBef>
                <a:spcPts val="0"/>
              </a:spcBef>
              <a:spcAft>
                <a:spcPts val="600"/>
              </a:spcAft>
              <a:buClr>
                <a:schemeClr val="accent1"/>
              </a:buClr>
              <a:buSzPct val="100000"/>
              <a:buFont typeface="Verdana" panose="020B0604030504040204" pitchFamily="34" charset="0"/>
              <a:buNone/>
              <a:defRPr sz="1800" kern="1200">
                <a:solidFill>
                  <a:schemeClr val="accent1"/>
                </a:solidFill>
                <a:latin typeface="+mn-lt"/>
                <a:ea typeface="+mn-ea"/>
                <a:cs typeface="+mn-cs"/>
              </a:defRPr>
            </a:lvl4pPr>
            <a:lvl5pPr marL="857250" indent="0" algn="l" defTabSz="914400" rtl="0" eaLnBrk="1" latinLnBrk="0" hangingPunct="1">
              <a:lnSpc>
                <a:spcPct val="110000"/>
              </a:lnSpc>
              <a:spcBef>
                <a:spcPts val="0"/>
              </a:spcBef>
              <a:spcAft>
                <a:spcPts val="600"/>
              </a:spcAft>
              <a:buClr>
                <a:schemeClr val="accent1"/>
              </a:buClr>
              <a:buSzPct val="100000"/>
              <a:buFont typeface="Arial" pitchFamily="34" charset="0"/>
              <a:buNone/>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285750" indent="-285750">
              <a:spcAft>
                <a:spcPts val="0"/>
              </a:spcAft>
              <a:buFont typeface="Arial" panose="020B0604020202020204" pitchFamily="34" charset="0"/>
              <a:buChar char="•"/>
            </a:pPr>
            <a:r>
              <a:rPr lang="en-US" dirty="0"/>
              <a:t>Netflix API provides access to all available titles </a:t>
            </a:r>
          </a:p>
          <a:p>
            <a:pPr marL="285750" indent="-285750">
              <a:spcAft>
                <a:spcPts val="0"/>
              </a:spcAft>
              <a:buFont typeface="Arial" panose="020B0604020202020204" pitchFamily="34" charset="0"/>
              <a:buChar char="•"/>
            </a:pPr>
            <a:r>
              <a:rPr lang="en-US" dirty="0"/>
              <a:t>Data includes: </a:t>
            </a:r>
          </a:p>
          <a:p>
            <a:pPr marL="517525" lvl="1" indent="-285750">
              <a:spcAft>
                <a:spcPts val="0"/>
              </a:spcAft>
              <a:buFont typeface="Arial" panose="020B0604020202020204" pitchFamily="34" charset="0"/>
              <a:buChar char="•"/>
            </a:pPr>
            <a:r>
              <a:rPr lang="en-US" dirty="0"/>
              <a:t>Movie/TV Show Name</a:t>
            </a:r>
          </a:p>
          <a:p>
            <a:pPr marL="517525" lvl="1" indent="-285750">
              <a:spcAft>
                <a:spcPts val="0"/>
              </a:spcAft>
              <a:buFont typeface="Arial" panose="020B0604020202020204" pitchFamily="34" charset="0"/>
              <a:buChar char="•"/>
            </a:pPr>
            <a:r>
              <a:rPr lang="en-US" dirty="0"/>
              <a:t>MPAA Rating</a:t>
            </a:r>
          </a:p>
          <a:p>
            <a:pPr marL="517525" lvl="1" indent="-285750">
              <a:spcAft>
                <a:spcPts val="0"/>
              </a:spcAft>
              <a:buFont typeface="Arial" panose="020B0604020202020204" pitchFamily="34" charset="0"/>
              <a:buChar char="•"/>
            </a:pPr>
            <a:r>
              <a:rPr lang="en-US" dirty="0"/>
              <a:t>Description</a:t>
            </a:r>
          </a:p>
          <a:p>
            <a:pPr marL="517525" lvl="1" indent="-285750">
              <a:spcAft>
                <a:spcPts val="0"/>
              </a:spcAft>
              <a:buFont typeface="Arial" panose="020B0604020202020204" pitchFamily="34" charset="0"/>
              <a:buChar char="•"/>
            </a:pPr>
            <a:r>
              <a:rPr lang="en-US" dirty="0"/>
              <a:t>Release Year </a:t>
            </a:r>
          </a:p>
          <a:p>
            <a:pPr marL="517525" lvl="1" indent="-285750">
              <a:spcAft>
                <a:spcPts val="0"/>
              </a:spcAft>
              <a:buFont typeface="Arial" panose="020B0604020202020204" pitchFamily="34" charset="0"/>
              <a:buChar char="•"/>
            </a:pPr>
            <a:r>
              <a:rPr lang="en-US" dirty="0"/>
              <a:t>Year Added to Netflix library</a:t>
            </a:r>
          </a:p>
          <a:p>
            <a:pPr marL="517525" lvl="1" indent="-285750">
              <a:spcAft>
                <a:spcPts val="0"/>
              </a:spcAft>
              <a:buFont typeface="Arial" panose="020B0604020202020204" pitchFamily="34" charset="0"/>
              <a:buChar char="•"/>
            </a:pPr>
            <a:r>
              <a:rPr lang="en-US" dirty="0"/>
              <a:t>Genre</a:t>
            </a:r>
          </a:p>
          <a:p>
            <a:pPr marL="517525" lvl="1" indent="-285750">
              <a:spcAft>
                <a:spcPts val="0"/>
              </a:spcAft>
              <a:buFont typeface="Arial" panose="020B0604020202020204" pitchFamily="34" charset="0"/>
              <a:buChar char="•"/>
            </a:pPr>
            <a:endParaRPr lang="en-US" dirty="0"/>
          </a:p>
          <a:p>
            <a:pPr marL="285750" indent="-285750">
              <a:spcAft>
                <a:spcPts val="0"/>
              </a:spcAft>
              <a:buFont typeface="Arial" panose="020B0604020202020204" pitchFamily="34" charset="0"/>
              <a:buChar char="•"/>
            </a:pPr>
            <a:r>
              <a:rPr lang="en-US" dirty="0"/>
              <a:t>Yearly aggregate shows sharp increase of titles added to the Netflix platform </a:t>
            </a:r>
            <a:r>
              <a:rPr lang="en-US" dirty="0" err="1"/>
              <a:t>upto</a:t>
            </a:r>
            <a:r>
              <a:rPr lang="en-US" dirty="0"/>
              <a:t> 2020. Netflix was not on track to equal their 2020 performance in 2021.</a:t>
            </a:r>
          </a:p>
          <a:p>
            <a:pPr marL="285750" indent="-285750">
              <a:spcAft>
                <a:spcPts val="0"/>
              </a:spcAft>
              <a:buFont typeface="Arial" panose="020B0604020202020204" pitchFamily="34" charset="0"/>
              <a:buChar char="•"/>
            </a:pPr>
            <a:endParaRPr lang="en-US" dirty="0"/>
          </a:p>
        </p:txBody>
      </p:sp>
    </p:spTree>
    <p:extLst>
      <p:ext uri="{BB962C8B-B14F-4D97-AF65-F5344CB8AC3E}">
        <p14:creationId xmlns:p14="http://schemas.microsoft.com/office/powerpoint/2010/main" val="2112880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EEB18C6-A89E-4B86-8509-FF925F928E0A}"/>
              </a:ext>
            </a:extLst>
          </p:cNvPr>
          <p:cNvSpPr>
            <a:spLocks noGrp="1"/>
          </p:cNvSpPr>
          <p:nvPr>
            <p:ph sz="half" idx="1"/>
          </p:nvPr>
        </p:nvSpPr>
        <p:spPr>
          <a:xfrm>
            <a:off x="730250" y="1905000"/>
            <a:ext cx="5003800" cy="4079875"/>
          </a:xfrm>
        </p:spPr>
        <p:txBody>
          <a:bodyPr>
            <a:normAutofit lnSpcReduction="10000"/>
          </a:bodyPr>
          <a:lstStyle/>
          <a:p>
            <a:r>
              <a:rPr lang="en-US" dirty="0"/>
              <a:t>Netflix shows a preference for content geared towards adults and older teenagers. </a:t>
            </a:r>
          </a:p>
          <a:p>
            <a:r>
              <a:rPr lang="en-US" dirty="0"/>
              <a:t>Sizable of content rated ‘R’ – heavy focus on Adult and Young Adult content. </a:t>
            </a:r>
          </a:p>
          <a:p>
            <a:r>
              <a:rPr lang="en-US" dirty="0"/>
              <a:t>Some movies have an unknown MPAA rating; on closer inspection these movies are only available in countries outside the USA and have hence not been rated by the Motion Picture Association of America.</a:t>
            </a:r>
          </a:p>
          <a:p>
            <a:r>
              <a:rPr lang="en-US" dirty="0"/>
              <a:t>Unlike its counterpart Disney+, Netflix focuses on content for adult and teenage viewers with a small selection of children’s titles </a:t>
            </a:r>
          </a:p>
          <a:p>
            <a:endParaRPr lang="en-US" dirty="0"/>
          </a:p>
        </p:txBody>
      </p:sp>
      <p:pic>
        <p:nvPicPr>
          <p:cNvPr id="4" name="Picture 3" descr="Chart, pie chart&#10;&#10;Description automatically generated">
            <a:extLst>
              <a:ext uri="{FF2B5EF4-FFF2-40B4-BE49-F238E27FC236}">
                <a16:creationId xmlns:a16="http://schemas.microsoft.com/office/drawing/2014/main" id="{F6FD4D7B-3F82-D346-95EB-FB527679B2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45251" y="1774603"/>
            <a:ext cx="5013324" cy="3308793"/>
          </a:xfrm>
          <a:prstGeom prst="rect">
            <a:avLst/>
          </a:prstGeom>
          <a:noFill/>
        </p:spPr>
      </p:pic>
      <p:sp>
        <p:nvSpPr>
          <p:cNvPr id="11" name="Title 1">
            <a:extLst>
              <a:ext uri="{FF2B5EF4-FFF2-40B4-BE49-F238E27FC236}">
                <a16:creationId xmlns:a16="http://schemas.microsoft.com/office/drawing/2014/main" id="{1A28CF9F-DFFA-E641-8075-AE2DD3845B81}"/>
              </a:ext>
            </a:extLst>
          </p:cNvPr>
          <p:cNvSpPr>
            <a:spLocks noGrp="1"/>
          </p:cNvSpPr>
          <p:nvPr>
            <p:ph type="title"/>
          </p:nvPr>
        </p:nvSpPr>
        <p:spPr>
          <a:xfrm>
            <a:off x="723900" y="675776"/>
            <a:ext cx="10744200" cy="373380"/>
          </a:xfrm>
        </p:spPr>
        <p:txBody>
          <a:bodyPr/>
          <a:lstStyle/>
          <a:p>
            <a:r>
              <a:rPr lang="en-US" dirty="0"/>
              <a:t>Project 1: Netflix</a:t>
            </a:r>
          </a:p>
        </p:txBody>
      </p:sp>
    </p:spTree>
    <p:extLst>
      <p:ext uri="{BB962C8B-B14F-4D97-AF65-F5344CB8AC3E}">
        <p14:creationId xmlns:p14="http://schemas.microsoft.com/office/powerpoint/2010/main" val="48202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2B89DD-F592-43F8-843D-EEA21A1038B1}"/>
              </a:ext>
            </a:extLst>
          </p:cNvPr>
          <p:cNvSpPr>
            <a:spLocks noGrp="1"/>
          </p:cNvSpPr>
          <p:nvPr>
            <p:ph type="title"/>
          </p:nvPr>
        </p:nvSpPr>
        <p:spPr>
          <a:xfrm>
            <a:off x="723900" y="675776"/>
            <a:ext cx="5010150" cy="373380"/>
          </a:xfrm>
        </p:spPr>
        <p:txBody>
          <a:bodyPr/>
          <a:lstStyle/>
          <a:p>
            <a:r>
              <a:rPr lang="en-US" dirty="0"/>
              <a:t>Project 1: Netflix</a:t>
            </a:r>
          </a:p>
        </p:txBody>
      </p:sp>
      <p:sp>
        <p:nvSpPr>
          <p:cNvPr id="13" name="Content Placeholder 2">
            <a:extLst>
              <a:ext uri="{FF2B5EF4-FFF2-40B4-BE49-F238E27FC236}">
                <a16:creationId xmlns:a16="http://schemas.microsoft.com/office/drawing/2014/main" id="{8B63FDB1-1F0D-4DF1-B5D3-63A08577BD44}"/>
              </a:ext>
            </a:extLst>
          </p:cNvPr>
          <p:cNvSpPr>
            <a:spLocks noGrp="1"/>
          </p:cNvSpPr>
          <p:nvPr>
            <p:ph idx="1"/>
          </p:nvPr>
        </p:nvSpPr>
        <p:spPr>
          <a:xfrm>
            <a:off x="723900" y="1916114"/>
            <a:ext cx="5006977" cy="4068762"/>
          </a:xfrm>
        </p:spPr>
        <p:txBody>
          <a:bodyPr/>
          <a:lstStyle/>
          <a:p>
            <a:r>
              <a:rPr lang="en-US" dirty="0" err="1"/>
              <a:t>Wordcloud</a:t>
            </a:r>
            <a:r>
              <a:rPr lang="en-US" dirty="0"/>
              <a:t> of titles available on Netflix, using description text that is shown to users along with the trailer. </a:t>
            </a:r>
          </a:p>
          <a:p>
            <a:r>
              <a:rPr lang="en-US" dirty="0"/>
              <a:t>In order to better understand the differences by genre, each genre has been color coded. </a:t>
            </a:r>
          </a:p>
          <a:p>
            <a:r>
              <a:rPr lang="en-US" dirty="0"/>
              <a:t>For example, we see that Action and Adventure movies use words like “power”, “war”, “struggle” and “mysterious” while Family movies use words like “love” and “world” to draw their viewers in. </a:t>
            </a:r>
          </a:p>
          <a:p>
            <a:endParaRPr lang="en-US" dirty="0"/>
          </a:p>
        </p:txBody>
      </p:sp>
      <p:pic>
        <p:nvPicPr>
          <p:cNvPr id="6" name="Picture 5" descr="Text&#10;&#10;Description automatically generated">
            <a:extLst>
              <a:ext uri="{FF2B5EF4-FFF2-40B4-BE49-F238E27FC236}">
                <a16:creationId xmlns:a16="http://schemas.microsoft.com/office/drawing/2014/main" id="{B143DA1E-C930-FC4E-BD80-A9D74060D0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54776" y="905677"/>
            <a:ext cx="5010150" cy="4897421"/>
          </a:xfrm>
          <a:prstGeom prst="rect">
            <a:avLst/>
          </a:prstGeom>
          <a:noFill/>
        </p:spPr>
      </p:pic>
    </p:spTree>
    <p:extLst>
      <p:ext uri="{BB962C8B-B14F-4D97-AF65-F5344CB8AC3E}">
        <p14:creationId xmlns:p14="http://schemas.microsoft.com/office/powerpoint/2010/main" val="132737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804A-E8C8-AD42-9BE5-FE73B2BE88C8}"/>
              </a:ext>
            </a:extLst>
          </p:cNvPr>
          <p:cNvSpPr>
            <a:spLocks noGrp="1"/>
          </p:cNvSpPr>
          <p:nvPr>
            <p:ph type="title"/>
          </p:nvPr>
        </p:nvSpPr>
        <p:spPr>
          <a:xfrm>
            <a:off x="723900" y="675776"/>
            <a:ext cx="5010150" cy="373380"/>
          </a:xfrm>
        </p:spPr>
        <p:txBody>
          <a:bodyPr anchor="t">
            <a:normAutofit/>
          </a:bodyPr>
          <a:lstStyle/>
          <a:p>
            <a:r>
              <a:rPr lang="en-US" sz="2700"/>
              <a:t>Project 1: Netflix</a:t>
            </a:r>
          </a:p>
        </p:txBody>
      </p:sp>
      <p:pic>
        <p:nvPicPr>
          <p:cNvPr id="6" name="Picture 5" descr="A picture containing text&#10;&#10;Description automatically generated">
            <a:extLst>
              <a:ext uri="{FF2B5EF4-FFF2-40B4-BE49-F238E27FC236}">
                <a16:creationId xmlns:a16="http://schemas.microsoft.com/office/drawing/2014/main" id="{90A92B3E-B7DB-4B4F-9166-A79A2A9DFEF2}"/>
              </a:ext>
            </a:extLst>
          </p:cNvPr>
          <p:cNvPicPr>
            <a:picLocks noChangeAspect="1"/>
          </p:cNvPicPr>
          <p:nvPr/>
        </p:nvPicPr>
        <p:blipFill rotWithShape="1">
          <a:blip r:embed="rId2"/>
          <a:srcRect l="646"/>
          <a:stretch/>
        </p:blipFill>
        <p:spPr>
          <a:xfrm>
            <a:off x="7220197" y="723900"/>
            <a:ext cx="3502080" cy="5260976"/>
          </a:xfrm>
          <a:prstGeom prst="rect">
            <a:avLst/>
          </a:prstGeom>
          <a:noFill/>
        </p:spPr>
      </p:pic>
      <p:sp>
        <p:nvSpPr>
          <p:cNvPr id="3" name="Content Placeholder 2">
            <a:extLst>
              <a:ext uri="{FF2B5EF4-FFF2-40B4-BE49-F238E27FC236}">
                <a16:creationId xmlns:a16="http://schemas.microsoft.com/office/drawing/2014/main" id="{AD039024-BE12-2241-91AF-B34410357EBB}"/>
              </a:ext>
            </a:extLst>
          </p:cNvPr>
          <p:cNvSpPr>
            <a:spLocks noGrp="1"/>
          </p:cNvSpPr>
          <p:nvPr>
            <p:ph idx="1"/>
          </p:nvPr>
        </p:nvSpPr>
        <p:spPr>
          <a:xfrm>
            <a:off x="723900" y="1916114"/>
            <a:ext cx="5010149" cy="4068762"/>
          </a:xfrm>
        </p:spPr>
        <p:txBody>
          <a:bodyPr>
            <a:normAutofit/>
          </a:bodyPr>
          <a:lstStyle/>
          <a:p>
            <a:pPr marL="285750" indent="-285750">
              <a:buFont typeface="Arial" panose="020B0604020202020204" pitchFamily="34" charset="0"/>
              <a:buChar char="•"/>
            </a:pPr>
            <a:r>
              <a:rPr lang="en-US" dirty="0"/>
              <a:t>Cannot limit data storytelling to ineffective plots which do not capture the audience's attention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to construct effective data visualizations meant to interact with and encourage the viewer to explore the data themselves and come to their own conclusions.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048049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26">
      <a:majorFont>
        <a:latin typeface="Sherman Sans"/>
        <a:ea typeface=""/>
        <a:cs typeface=""/>
      </a:majorFont>
      <a:minorFont>
        <a:latin typeface="Sherma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1"/>
            </a:solidFill>
          </a:defRPr>
        </a:defPPr>
      </a:lstStyle>
    </a:txDef>
  </a:objectDefaults>
  <a:extraClrSchemeLst/>
  <a:extLst>
    <a:ext uri="{05A4C25C-085E-4340-85A3-A5531E510DB2}">
      <thm15:themeFamily xmlns:thm15="http://schemas.microsoft.com/office/thememl/2012/main" name="Presentation3" id="{3E76AFD6-45F7-B64B-A28A-B8F3D39C553E}" vid="{823C3E56-F322-414C-A6BB-C8EB5E15FCE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AAF95DE25223488036D3AE878E21D2" ma:contentTypeVersion="2" ma:contentTypeDescription="Create a new document." ma:contentTypeScope="" ma:versionID="8f4e3052d1de95f83fc8f5219a729695">
  <xsd:schema xmlns:xsd="http://www.w3.org/2001/XMLSchema" xmlns:xs="http://www.w3.org/2001/XMLSchema" xmlns:p="http://schemas.microsoft.com/office/2006/metadata/properties" xmlns:ns3="f8a6d93b-109b-47b8-94f6-67eec0f9ae5e" targetNamespace="http://schemas.microsoft.com/office/2006/metadata/properties" ma:root="true" ma:fieldsID="96456b86ff6cf36d914724a7035b3048" ns3:_="">
    <xsd:import namespace="f8a6d93b-109b-47b8-94f6-67eec0f9ae5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6d93b-109b-47b8-94f6-67eec0f9a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421371-8134-4B55-B75A-B929485DF416}">
  <ds:schemaRefs>
    <ds:schemaRef ds:uri="http://schemas.microsoft.com/sharepoint/v3/contenttype/forms"/>
  </ds:schemaRefs>
</ds:datastoreItem>
</file>

<file path=customXml/itemProps2.xml><?xml version="1.0" encoding="utf-8"?>
<ds:datastoreItem xmlns:ds="http://schemas.openxmlformats.org/officeDocument/2006/customXml" ds:itemID="{24B19873-2799-4BBC-B242-7EEBBAC9B8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6d93b-109b-47b8-94f6-67eec0f9ae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16B2A7-0483-48DB-9EFB-E9B0212DC348}">
  <ds:schemaRef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f8a6d93b-109b-47b8-94f6-67eec0f9ae5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SU</Template>
  <TotalTime>3430</TotalTime>
  <Words>1268</Words>
  <Application>Microsoft Macintosh PowerPoint</Application>
  <PresentationFormat>Custom</PresentationFormat>
  <Paragraphs>129</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Corbel</vt:lpstr>
      <vt:lpstr>Georgia</vt:lpstr>
      <vt:lpstr>Sherman Sans</vt:lpstr>
      <vt:lpstr>Verdana</vt:lpstr>
      <vt:lpstr>Wingdings</vt:lpstr>
      <vt:lpstr>SU</vt:lpstr>
      <vt:lpstr>Portfolio Milestone Presentation4</vt:lpstr>
      <vt:lpstr>Professional Experience</vt:lpstr>
      <vt:lpstr>Master’s in Applied Data Science</vt:lpstr>
      <vt:lpstr>Learning Outcomes</vt:lpstr>
      <vt:lpstr>Project 1: Netflix</vt:lpstr>
      <vt:lpstr>Project 1: Netflix</vt:lpstr>
      <vt:lpstr>Project 1: Netflix</vt:lpstr>
      <vt:lpstr>Project 1: Netflix</vt:lpstr>
      <vt:lpstr>Project 1: Netflix</vt:lpstr>
      <vt:lpstr>Project 2: Fashion MNIST</vt:lpstr>
      <vt:lpstr>Project 2: Fashion MNIST</vt:lpstr>
      <vt:lpstr>Project 2:Fashion MNIST</vt:lpstr>
      <vt:lpstr>Project 2: Fashion MNIST</vt:lpstr>
      <vt:lpstr>Project 2: Fashion MNIST</vt:lpstr>
      <vt:lpstr>Project 2: Fashion MNIST</vt:lpstr>
      <vt:lpstr>Project 3: Political Party Classifier</vt:lpstr>
      <vt:lpstr>Project 3: Political Party Classifier</vt:lpstr>
      <vt:lpstr>Project 3: Political Party Classifier</vt:lpstr>
      <vt:lpstr>Project 3: Political Party Classifier</vt:lpstr>
      <vt:lpstr>Project 3: Political Party Classifier</vt:lpstr>
      <vt:lpstr>Conclusion</vt:lpstr>
      <vt:lpstr>Conclusion</vt:lpstr>
      <vt:lpstr>Questions? Comments?</vt:lpstr>
    </vt:vector>
  </TitlesOfParts>
  <Company/>
  <LinksUpToDate>false</LinksUpToDate>
  <SharedDoc>false</SharedDoc>
  <HyperlinkBase>https://www.syracuse.edu/</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Recommendations</dc:title>
  <dc:subject>SyracuseUniversity 16x9 PowerPoint Template</dc:subject>
  <dc:creator>Shashank Nagaraja</dc:creator>
  <cp:keywords>SyracuseUniversity PowerPoint;Sherman</cp:keywords>
  <dc:description>Accessible PPT Template</dc:description>
  <cp:lastModifiedBy>Shashank Nagaraja</cp:lastModifiedBy>
  <cp:revision>13</cp:revision>
  <dcterms:created xsi:type="dcterms:W3CDTF">2021-06-26T09:23:34Z</dcterms:created>
  <dcterms:modified xsi:type="dcterms:W3CDTF">2021-06-28T18:34:31Z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0x010100E7AAF95DE25223488036D3AE878E21D2</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